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9" r:id="rId4"/>
    <p:sldId id="286" r:id="rId5"/>
    <p:sldId id="298" r:id="rId6"/>
    <p:sldId id="277" r:id="rId7"/>
    <p:sldId id="299" r:id="rId8"/>
    <p:sldId id="276" r:id="rId9"/>
    <p:sldId id="295" r:id="rId10"/>
    <p:sldId id="279" r:id="rId11"/>
    <p:sldId id="323" r:id="rId12"/>
    <p:sldId id="278" r:id="rId13"/>
    <p:sldId id="324" r:id="rId14"/>
    <p:sldId id="300" r:id="rId15"/>
    <p:sldId id="282" r:id="rId16"/>
    <p:sldId id="317" r:id="rId17"/>
    <p:sldId id="322" r:id="rId18"/>
    <p:sldId id="319" r:id="rId19"/>
    <p:sldId id="326" r:id="rId20"/>
    <p:sldId id="320" r:id="rId21"/>
    <p:sldId id="327" r:id="rId22"/>
    <p:sldId id="325" r:id="rId23"/>
    <p:sldId id="328" r:id="rId24"/>
    <p:sldId id="297" r:id="rId25"/>
    <p:sldId id="268" r:id="rId26"/>
    <p:sldId id="329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C7E6B799-E024-41B5-BDCB-5A16BD82ED53}">
          <p14:sldIdLst>
            <p14:sldId id="256"/>
            <p14:sldId id="257"/>
            <p14:sldId id="259"/>
            <p14:sldId id="286"/>
            <p14:sldId id="298"/>
            <p14:sldId id="277"/>
            <p14:sldId id="299"/>
            <p14:sldId id="276"/>
            <p14:sldId id="295"/>
            <p14:sldId id="279"/>
            <p14:sldId id="323"/>
            <p14:sldId id="278"/>
            <p14:sldId id="324"/>
            <p14:sldId id="300"/>
            <p14:sldId id="282"/>
            <p14:sldId id="317"/>
            <p14:sldId id="322"/>
            <p14:sldId id="319"/>
            <p14:sldId id="326"/>
            <p14:sldId id="320"/>
            <p14:sldId id="327"/>
            <p14:sldId id="325"/>
            <p14:sldId id="328"/>
            <p14:sldId id="297"/>
            <p14:sldId id="26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FAF"/>
    <a:srgbClr val="092561"/>
    <a:srgbClr val="1D5FAF"/>
    <a:srgbClr val="EED68D"/>
    <a:srgbClr val="EDB8B8"/>
    <a:srgbClr val="85D9AB"/>
    <a:srgbClr val="395993"/>
    <a:srgbClr val="103265"/>
    <a:srgbClr val="202329"/>
    <a:srgbClr val="242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34911-2017-4D59-9316-9D570310E06B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98A935-2807-4829-8773-7C77496FF545}">
      <dgm:prSet phldrT="[텍스트]" custT="1"/>
      <dgm:spPr/>
      <dgm:t>
        <a:bodyPr/>
        <a:lstStyle/>
        <a:p>
          <a:pPr algn="ctr" latinLnBrk="1"/>
          <a:r>
            <a:rPr lang="ko-KR" altLang="en-US" sz="2400" b="1" dirty="0">
              <a:solidFill>
                <a:schemeClr val="tx1"/>
              </a:solidFill>
            </a:rPr>
            <a:t>개발 도구 선정 </a:t>
          </a:r>
        </a:p>
      </dgm:t>
    </dgm:pt>
    <dgm:pt modelId="{BEC201BD-C9B6-4490-A6F9-536AD1D484A2}" type="parTrans" cxnId="{04805008-28A9-4402-A8D8-C02E43BBA27C}">
      <dgm:prSet/>
      <dgm:spPr/>
      <dgm:t>
        <a:bodyPr/>
        <a:lstStyle/>
        <a:p>
          <a:pPr latinLnBrk="1"/>
          <a:endParaRPr lang="ko-KR" altLang="en-US"/>
        </a:p>
      </dgm:t>
    </dgm:pt>
    <dgm:pt modelId="{62AA70F5-5804-4ED1-8EB5-BC24A6ED9D92}" type="sibTrans" cxnId="{04805008-28A9-4402-A8D8-C02E43BBA27C}">
      <dgm:prSet/>
      <dgm:spPr>
        <a:solidFill>
          <a:srgbClr val="FF0000">
            <a:alpha val="90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AC5455E1-AB5B-45C0-84C6-C0EF640FFCF5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오목 룰 선정</a:t>
          </a:r>
        </a:p>
      </dgm:t>
    </dgm:pt>
    <dgm:pt modelId="{18263041-3BD3-4E1C-8DC6-791E7A0CED99}" type="parTrans" cxnId="{1511322C-9C9D-4F9B-B1B5-391EF8360179}">
      <dgm:prSet/>
      <dgm:spPr/>
      <dgm:t>
        <a:bodyPr/>
        <a:lstStyle/>
        <a:p>
          <a:pPr latinLnBrk="1"/>
          <a:endParaRPr lang="ko-KR" altLang="en-US"/>
        </a:p>
      </dgm:t>
    </dgm:pt>
    <dgm:pt modelId="{20B253E2-7B2B-4AD5-84FC-FEDEC630C618}" type="sibTrans" cxnId="{1511322C-9C9D-4F9B-B1B5-391EF8360179}">
      <dgm:prSet/>
      <dgm:spPr>
        <a:solidFill>
          <a:srgbClr val="FFC000">
            <a:alpha val="90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72015393-0B49-4F22-AD46-B17D2DC8EF65}">
      <dgm:prSet phldrT="[텍스트]" custT="1"/>
      <dgm:spPr/>
      <dgm:t>
        <a:bodyPr/>
        <a:lstStyle/>
        <a:p>
          <a:pPr algn="ctr" latinLnBrk="1"/>
          <a:r>
            <a:rPr lang="en-US" sz="2400" b="1" dirty="0"/>
            <a:t>     Rule-based AI </a:t>
          </a:r>
          <a:r>
            <a:rPr lang="ko-KR" altLang="en-US" sz="2400" b="1" dirty="0"/>
            <a:t>구현</a:t>
          </a:r>
          <a:r>
            <a:rPr lang="en-US" altLang="ko-KR" sz="2400" b="1" dirty="0"/>
            <a:t>(Base Agent)</a:t>
          </a:r>
          <a:endParaRPr lang="ko-KR" altLang="en-US" sz="2400" b="1" dirty="0"/>
        </a:p>
      </dgm:t>
    </dgm:pt>
    <dgm:pt modelId="{C7509EBE-A001-45F6-B31B-13C0E5674D90}" type="parTrans" cxnId="{E3E33A86-6333-4774-91DF-9BC1D3EF6BDF}">
      <dgm:prSet/>
      <dgm:spPr/>
      <dgm:t>
        <a:bodyPr/>
        <a:lstStyle/>
        <a:p>
          <a:pPr latinLnBrk="1"/>
          <a:endParaRPr lang="ko-KR" altLang="en-US"/>
        </a:p>
      </dgm:t>
    </dgm:pt>
    <dgm:pt modelId="{DDD8F84B-FBAF-4011-B295-782C0E883AF6}" type="sibTrans" cxnId="{E3E33A86-6333-4774-91DF-9BC1D3EF6BDF}">
      <dgm:prSet/>
      <dgm:spPr>
        <a:solidFill>
          <a:srgbClr val="FFFF00">
            <a:alpha val="90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BEEC6604-CF69-460D-91AF-3B68C0D6C7F1}">
      <dgm:prSet phldrT="[텍스트]" custT="1"/>
      <dgm:spPr/>
      <dgm:t>
        <a:bodyPr/>
        <a:lstStyle/>
        <a:p>
          <a:pPr algn="ctr" latinLnBrk="1"/>
          <a:r>
            <a:rPr lang="ko-KR" altLang="en-US" sz="2400" b="1" dirty="0"/>
            <a:t>       </a:t>
          </a:r>
          <a:r>
            <a:rPr lang="en-US" altLang="ko-KR" sz="2400" b="1" dirty="0"/>
            <a:t>RL</a:t>
          </a:r>
          <a:r>
            <a:rPr lang="ko-KR" altLang="en-US" sz="2400" b="1" dirty="0"/>
            <a:t> </a:t>
          </a:r>
          <a:r>
            <a:rPr lang="en-US" sz="2400" b="1" dirty="0"/>
            <a:t>AI </a:t>
          </a:r>
          <a:r>
            <a:rPr lang="ko-KR" altLang="en-US" sz="2400" b="1" dirty="0"/>
            <a:t>구현 및 데이터셋 구축 </a:t>
          </a:r>
          <a:r>
            <a:rPr lang="en-US" altLang="ko-KR" sz="1400" b="1" dirty="0"/>
            <a:t>(MCTS, Reinforcement </a:t>
          </a:r>
          <a:r>
            <a:rPr lang="ko-KR" altLang="en-US" sz="1400" b="1" dirty="0"/>
            <a:t>적용</a:t>
          </a:r>
          <a:r>
            <a:rPr lang="en-US" altLang="ko-KR" sz="1400" b="1" dirty="0"/>
            <a:t>)</a:t>
          </a:r>
          <a:endParaRPr lang="ko-KR" altLang="en-US" sz="2400" b="1" dirty="0"/>
        </a:p>
      </dgm:t>
    </dgm:pt>
    <dgm:pt modelId="{865BF77C-7738-4601-9F43-B9B5E825430E}" type="parTrans" cxnId="{D29CDA59-A489-49AD-8862-F47698472A3B}">
      <dgm:prSet/>
      <dgm:spPr/>
      <dgm:t>
        <a:bodyPr/>
        <a:lstStyle/>
        <a:p>
          <a:pPr latinLnBrk="1"/>
          <a:endParaRPr lang="ko-KR" altLang="en-US"/>
        </a:p>
      </dgm:t>
    </dgm:pt>
    <dgm:pt modelId="{ABFDB75C-D774-4B5F-A440-BDDA3CED02C4}" type="sibTrans" cxnId="{D29CDA59-A489-49AD-8862-F47698472A3B}">
      <dgm:prSet/>
      <dgm:spPr>
        <a:solidFill>
          <a:srgbClr val="92D050">
            <a:alpha val="90000"/>
          </a:srgbClr>
        </a:solidFill>
      </dgm:spPr>
      <dgm:t>
        <a:bodyPr/>
        <a:lstStyle/>
        <a:p>
          <a:pPr latinLnBrk="1"/>
          <a:endParaRPr lang="ko-KR" altLang="en-US"/>
        </a:p>
      </dgm:t>
    </dgm:pt>
    <dgm:pt modelId="{B5C7EA2E-BD42-460E-8991-104F27760BA2}">
      <dgm:prSet phldrT="[텍스트]" custT="1"/>
      <dgm:spPr/>
      <dgm:t>
        <a:bodyPr/>
        <a:lstStyle/>
        <a:p>
          <a:pPr algn="ctr" latinLnBrk="1"/>
          <a:r>
            <a:rPr lang="en-US" sz="1800" b="1" dirty="0"/>
            <a:t>        </a:t>
          </a:r>
          <a:r>
            <a:rPr lang="en-US" sz="2000" b="1" dirty="0"/>
            <a:t>Agent</a:t>
          </a:r>
          <a:r>
            <a:rPr lang="ko-KR" altLang="en-US" sz="1800" b="1" dirty="0"/>
            <a:t>간</a:t>
          </a:r>
          <a:r>
            <a:rPr lang="en-US" sz="1800" b="1" dirty="0"/>
            <a:t> </a:t>
          </a:r>
          <a:r>
            <a:rPr lang="ko-KR" altLang="en-US" sz="1800" b="1" dirty="0"/>
            <a:t>대국을</a:t>
          </a:r>
          <a:r>
            <a:rPr lang="en-US" sz="1800" b="1" dirty="0"/>
            <a:t> </a:t>
          </a:r>
          <a:r>
            <a:rPr lang="ko-KR" altLang="en-US" sz="1800" b="1" dirty="0"/>
            <a:t>통한 학습 및 승률 파악</a:t>
          </a:r>
        </a:p>
      </dgm:t>
    </dgm:pt>
    <dgm:pt modelId="{300F3B7D-9090-4444-A9E8-6BFF6FD5176B}" type="par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0BE2FD70-A3D4-4F1A-A4C3-1397F3B37EFF}" type="sib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3264AE2B-84C9-4E6D-A1E4-2F164E3AE395}" type="pres">
      <dgm:prSet presAssocID="{E3334911-2017-4D59-9316-9D570310E06B}" presName="outerComposite" presStyleCnt="0">
        <dgm:presLayoutVars>
          <dgm:chMax val="5"/>
          <dgm:dir/>
          <dgm:resizeHandles val="exact"/>
        </dgm:presLayoutVars>
      </dgm:prSet>
      <dgm:spPr/>
    </dgm:pt>
    <dgm:pt modelId="{38CC025A-6E8A-4481-AD3D-748FCE5C8069}" type="pres">
      <dgm:prSet presAssocID="{E3334911-2017-4D59-9316-9D570310E06B}" presName="dummyMaxCanvas" presStyleCnt="0">
        <dgm:presLayoutVars/>
      </dgm:prSet>
      <dgm:spPr/>
    </dgm:pt>
    <dgm:pt modelId="{B8F18D45-AC27-44B6-8542-4810E2F623E4}" type="pres">
      <dgm:prSet presAssocID="{E3334911-2017-4D59-9316-9D570310E06B}" presName="FiveNodes_1" presStyleLbl="node1" presStyleIdx="0" presStyleCnt="5" custLinFactNeighborX="139">
        <dgm:presLayoutVars>
          <dgm:bulletEnabled val="1"/>
        </dgm:presLayoutVars>
      </dgm:prSet>
      <dgm:spPr/>
    </dgm:pt>
    <dgm:pt modelId="{269A73B9-ABD1-47CD-B4F5-471F7A594559}" type="pres">
      <dgm:prSet presAssocID="{E3334911-2017-4D59-9316-9D570310E06B}" presName="FiveNodes_2" presStyleLbl="node1" presStyleIdx="1" presStyleCnt="5" custLinFactNeighborX="-2700" custLinFactNeighborY="1866">
        <dgm:presLayoutVars>
          <dgm:bulletEnabled val="1"/>
        </dgm:presLayoutVars>
      </dgm:prSet>
      <dgm:spPr/>
    </dgm:pt>
    <dgm:pt modelId="{9FB9D609-F657-42A2-B105-11E9BAEED281}" type="pres">
      <dgm:prSet presAssocID="{E3334911-2017-4D59-9316-9D570310E06B}" presName="FiveNodes_3" presStyleLbl="node1" presStyleIdx="2" presStyleCnt="5" custScaleX="106911" custLinFactNeighborX="-3210" custLinFactNeighborY="-2826">
        <dgm:presLayoutVars>
          <dgm:bulletEnabled val="1"/>
        </dgm:presLayoutVars>
      </dgm:prSet>
      <dgm:spPr/>
    </dgm:pt>
    <dgm:pt modelId="{0498C9C5-625D-42B8-8D1D-8CB26A8BC835}" type="pres">
      <dgm:prSet presAssocID="{E3334911-2017-4D59-9316-9D570310E06B}" presName="FiveNodes_4" presStyleLbl="node1" presStyleIdx="3" presStyleCnt="5" custScaleX="107923" custLinFactNeighborX="-6553" custLinFactNeighborY="-720">
        <dgm:presLayoutVars>
          <dgm:bulletEnabled val="1"/>
        </dgm:presLayoutVars>
      </dgm:prSet>
      <dgm:spPr/>
    </dgm:pt>
    <dgm:pt modelId="{2D71E4C2-5E35-4990-835F-1B8740DCA83E}" type="pres">
      <dgm:prSet presAssocID="{E3334911-2017-4D59-9316-9D570310E06B}" presName="FiveNodes_5" presStyleLbl="node1" presStyleIdx="4" presStyleCnt="5" custScaleX="100796" custLinFactNeighborX="-9436">
        <dgm:presLayoutVars>
          <dgm:bulletEnabled val="1"/>
        </dgm:presLayoutVars>
      </dgm:prSet>
      <dgm:spPr/>
    </dgm:pt>
    <dgm:pt modelId="{E2DED28C-694A-4BE6-B01B-02936E58E997}" type="pres">
      <dgm:prSet presAssocID="{E3334911-2017-4D59-9316-9D570310E06B}" presName="FiveConn_1-2" presStyleLbl="fgAccFollowNode1" presStyleIdx="0" presStyleCnt="4">
        <dgm:presLayoutVars>
          <dgm:bulletEnabled val="1"/>
        </dgm:presLayoutVars>
      </dgm:prSet>
      <dgm:spPr/>
    </dgm:pt>
    <dgm:pt modelId="{A89F400A-E33B-4073-B331-57A9ED757D8C}" type="pres">
      <dgm:prSet presAssocID="{E3334911-2017-4D59-9316-9D570310E06B}" presName="FiveConn_2-3" presStyleLbl="fgAccFollowNode1" presStyleIdx="1" presStyleCnt="4" custLinFactNeighborX="-53125" custLinFactNeighborY="1445">
        <dgm:presLayoutVars>
          <dgm:bulletEnabled val="1"/>
        </dgm:presLayoutVars>
      </dgm:prSet>
      <dgm:spPr/>
    </dgm:pt>
    <dgm:pt modelId="{3962EDBE-8F88-474A-B57C-90A0A70A20B2}" type="pres">
      <dgm:prSet presAssocID="{E3334911-2017-4D59-9316-9D570310E06B}" presName="FiveConn_3-4" presStyleLbl="fgAccFollowNode1" presStyleIdx="2" presStyleCnt="4" custLinFactX="-2747" custLinFactNeighborX="-100000" custLinFactNeighborY="15196">
        <dgm:presLayoutVars>
          <dgm:bulletEnabled val="1"/>
        </dgm:presLayoutVars>
      </dgm:prSet>
      <dgm:spPr/>
    </dgm:pt>
    <dgm:pt modelId="{1D2CB686-435E-4AA3-BD9A-8C688C4483ED}" type="pres">
      <dgm:prSet presAssocID="{E3334911-2017-4D59-9316-9D570310E06B}" presName="FiveConn_4-5" presStyleLbl="fgAccFollowNode1" presStyleIdx="3" presStyleCnt="4" custLinFactX="-42282" custLinFactNeighborX="-100000" custLinFactNeighborY="7513">
        <dgm:presLayoutVars>
          <dgm:bulletEnabled val="1"/>
        </dgm:presLayoutVars>
      </dgm:prSet>
      <dgm:spPr/>
    </dgm:pt>
    <dgm:pt modelId="{7CE941A4-BCF3-47EE-AC82-8DD33BEEC663}" type="pres">
      <dgm:prSet presAssocID="{E3334911-2017-4D59-9316-9D570310E06B}" presName="FiveNodes_1_text" presStyleLbl="node1" presStyleIdx="4" presStyleCnt="5">
        <dgm:presLayoutVars>
          <dgm:bulletEnabled val="1"/>
        </dgm:presLayoutVars>
      </dgm:prSet>
      <dgm:spPr/>
    </dgm:pt>
    <dgm:pt modelId="{9C103740-F095-4248-8749-190BC2856D99}" type="pres">
      <dgm:prSet presAssocID="{E3334911-2017-4D59-9316-9D570310E06B}" presName="FiveNodes_2_text" presStyleLbl="node1" presStyleIdx="4" presStyleCnt="5">
        <dgm:presLayoutVars>
          <dgm:bulletEnabled val="1"/>
        </dgm:presLayoutVars>
      </dgm:prSet>
      <dgm:spPr/>
    </dgm:pt>
    <dgm:pt modelId="{457A55DD-0527-43CD-88F0-2FB56A42FAFA}" type="pres">
      <dgm:prSet presAssocID="{E3334911-2017-4D59-9316-9D570310E06B}" presName="FiveNodes_3_text" presStyleLbl="node1" presStyleIdx="4" presStyleCnt="5">
        <dgm:presLayoutVars>
          <dgm:bulletEnabled val="1"/>
        </dgm:presLayoutVars>
      </dgm:prSet>
      <dgm:spPr/>
    </dgm:pt>
    <dgm:pt modelId="{66BCB018-6BDC-4115-979F-F9E77E277546}" type="pres">
      <dgm:prSet presAssocID="{E3334911-2017-4D59-9316-9D570310E06B}" presName="FiveNodes_4_text" presStyleLbl="node1" presStyleIdx="4" presStyleCnt="5">
        <dgm:presLayoutVars>
          <dgm:bulletEnabled val="1"/>
        </dgm:presLayoutVars>
      </dgm:prSet>
      <dgm:spPr/>
    </dgm:pt>
    <dgm:pt modelId="{FFC58C67-9842-4268-8063-2C2F1A0EFDAC}" type="pres">
      <dgm:prSet presAssocID="{E3334911-2017-4D59-9316-9D570310E06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ABD5007-6B4B-429D-87E8-C418BD81D59F}" type="presOf" srcId="{20B253E2-7B2B-4AD5-84FC-FEDEC630C618}" destId="{A89F400A-E33B-4073-B331-57A9ED757D8C}" srcOrd="0" destOrd="0" presId="urn:microsoft.com/office/officeart/2005/8/layout/vProcess5"/>
    <dgm:cxn modelId="{04805008-28A9-4402-A8D8-C02E43BBA27C}" srcId="{E3334911-2017-4D59-9316-9D570310E06B}" destId="{2898A935-2807-4829-8773-7C77496FF545}" srcOrd="0" destOrd="0" parTransId="{BEC201BD-C9B6-4490-A6F9-536AD1D484A2}" sibTransId="{62AA70F5-5804-4ED1-8EB5-BC24A6ED9D92}"/>
    <dgm:cxn modelId="{129E3815-E7C2-4F52-A788-F5923A4CC611}" type="presOf" srcId="{72015393-0B49-4F22-AD46-B17D2DC8EF65}" destId="{9FB9D609-F657-42A2-B105-11E9BAEED281}" srcOrd="0" destOrd="0" presId="urn:microsoft.com/office/officeart/2005/8/layout/vProcess5"/>
    <dgm:cxn modelId="{1511322C-9C9D-4F9B-B1B5-391EF8360179}" srcId="{E3334911-2017-4D59-9316-9D570310E06B}" destId="{AC5455E1-AB5B-45C0-84C6-C0EF640FFCF5}" srcOrd="1" destOrd="0" parTransId="{18263041-3BD3-4E1C-8DC6-791E7A0CED99}" sibTransId="{20B253E2-7B2B-4AD5-84FC-FEDEC630C618}"/>
    <dgm:cxn modelId="{D252B22D-FEA5-421D-A632-3C14D7ABC9C6}" type="presOf" srcId="{2898A935-2807-4829-8773-7C77496FF545}" destId="{7CE941A4-BCF3-47EE-AC82-8DD33BEEC663}" srcOrd="1" destOrd="0" presId="urn:microsoft.com/office/officeart/2005/8/layout/vProcess5"/>
    <dgm:cxn modelId="{BF1B272F-FDA8-4F0F-984C-F19E5F359BC9}" type="presOf" srcId="{AC5455E1-AB5B-45C0-84C6-C0EF640FFCF5}" destId="{9C103740-F095-4248-8749-190BC2856D99}" srcOrd="1" destOrd="0" presId="urn:microsoft.com/office/officeart/2005/8/layout/vProcess5"/>
    <dgm:cxn modelId="{F1A5F533-2E06-4F0D-95FC-AF0CEFC20C69}" type="presOf" srcId="{ABFDB75C-D774-4B5F-A440-BDDA3CED02C4}" destId="{1D2CB686-435E-4AA3-BD9A-8C688C4483ED}" srcOrd="0" destOrd="0" presId="urn:microsoft.com/office/officeart/2005/8/layout/vProcess5"/>
    <dgm:cxn modelId="{7B829E3E-993B-4314-BC38-DB553E64769B}" type="presOf" srcId="{AC5455E1-AB5B-45C0-84C6-C0EF640FFCF5}" destId="{269A73B9-ABD1-47CD-B4F5-471F7A594559}" srcOrd="0" destOrd="0" presId="urn:microsoft.com/office/officeart/2005/8/layout/vProcess5"/>
    <dgm:cxn modelId="{ECE7D841-FA1A-427E-8711-C25C3BDD4561}" type="presOf" srcId="{72015393-0B49-4F22-AD46-B17D2DC8EF65}" destId="{457A55DD-0527-43CD-88F0-2FB56A42FAFA}" srcOrd="1" destOrd="0" presId="urn:microsoft.com/office/officeart/2005/8/layout/vProcess5"/>
    <dgm:cxn modelId="{4A8EAF43-6442-440D-9C59-0043BF409D60}" type="presOf" srcId="{62AA70F5-5804-4ED1-8EB5-BC24A6ED9D92}" destId="{E2DED28C-694A-4BE6-B01B-02936E58E997}" srcOrd="0" destOrd="0" presId="urn:microsoft.com/office/officeart/2005/8/layout/vProcess5"/>
    <dgm:cxn modelId="{D29CDA59-A489-49AD-8862-F47698472A3B}" srcId="{E3334911-2017-4D59-9316-9D570310E06B}" destId="{BEEC6604-CF69-460D-91AF-3B68C0D6C7F1}" srcOrd="3" destOrd="0" parTransId="{865BF77C-7738-4601-9F43-B9B5E825430E}" sibTransId="{ABFDB75C-D774-4B5F-A440-BDDA3CED02C4}"/>
    <dgm:cxn modelId="{E3E33A86-6333-4774-91DF-9BC1D3EF6BDF}" srcId="{E3334911-2017-4D59-9316-9D570310E06B}" destId="{72015393-0B49-4F22-AD46-B17D2DC8EF65}" srcOrd="2" destOrd="0" parTransId="{C7509EBE-A001-45F6-B31B-13C0E5674D90}" sibTransId="{DDD8F84B-FBAF-4011-B295-782C0E883AF6}"/>
    <dgm:cxn modelId="{14B77686-7FA3-4AF2-8C96-619EAFF2571A}" type="presOf" srcId="{BEEC6604-CF69-460D-91AF-3B68C0D6C7F1}" destId="{0498C9C5-625D-42B8-8D1D-8CB26A8BC835}" srcOrd="0" destOrd="0" presId="urn:microsoft.com/office/officeart/2005/8/layout/vProcess5"/>
    <dgm:cxn modelId="{1D87C38A-5646-48BB-B842-56DEEA016107}" type="presOf" srcId="{BEEC6604-CF69-460D-91AF-3B68C0D6C7F1}" destId="{66BCB018-6BDC-4115-979F-F9E77E277546}" srcOrd="1" destOrd="0" presId="urn:microsoft.com/office/officeart/2005/8/layout/vProcess5"/>
    <dgm:cxn modelId="{91814D97-9F4E-4334-9D62-99D9B5152FFE}" type="presOf" srcId="{2898A935-2807-4829-8773-7C77496FF545}" destId="{B8F18D45-AC27-44B6-8542-4810E2F623E4}" srcOrd="0" destOrd="0" presId="urn:microsoft.com/office/officeart/2005/8/layout/vProcess5"/>
    <dgm:cxn modelId="{380BAD9B-F3EF-4171-8B96-A72F47C9238F}" srcId="{E3334911-2017-4D59-9316-9D570310E06B}" destId="{B5C7EA2E-BD42-460E-8991-104F27760BA2}" srcOrd="4" destOrd="0" parTransId="{300F3B7D-9090-4444-A9E8-6BFF6FD5176B}" sibTransId="{0BE2FD70-A3D4-4F1A-A4C3-1397F3B37EFF}"/>
    <dgm:cxn modelId="{6A4207AA-413B-470E-833D-11F31BC05A9D}" type="presOf" srcId="{DDD8F84B-FBAF-4011-B295-782C0E883AF6}" destId="{3962EDBE-8F88-474A-B57C-90A0A70A20B2}" srcOrd="0" destOrd="0" presId="urn:microsoft.com/office/officeart/2005/8/layout/vProcess5"/>
    <dgm:cxn modelId="{461C32C2-ECF6-4EDF-B01C-4662C262BBB5}" type="presOf" srcId="{B5C7EA2E-BD42-460E-8991-104F27760BA2}" destId="{2D71E4C2-5E35-4990-835F-1B8740DCA83E}" srcOrd="0" destOrd="0" presId="urn:microsoft.com/office/officeart/2005/8/layout/vProcess5"/>
    <dgm:cxn modelId="{F38048E8-FDA5-47F8-9A51-158B6CE6DCA5}" type="presOf" srcId="{E3334911-2017-4D59-9316-9D570310E06B}" destId="{3264AE2B-84C9-4E6D-A1E4-2F164E3AE395}" srcOrd="0" destOrd="0" presId="urn:microsoft.com/office/officeart/2005/8/layout/vProcess5"/>
    <dgm:cxn modelId="{6D9A52F9-623F-4C8A-9384-72F906DCEBB5}" type="presOf" srcId="{B5C7EA2E-BD42-460E-8991-104F27760BA2}" destId="{FFC58C67-9842-4268-8063-2C2F1A0EFDAC}" srcOrd="1" destOrd="0" presId="urn:microsoft.com/office/officeart/2005/8/layout/vProcess5"/>
    <dgm:cxn modelId="{433DE184-5AB8-4243-9A07-1F1155B1D348}" type="presParOf" srcId="{3264AE2B-84C9-4E6D-A1E4-2F164E3AE395}" destId="{38CC025A-6E8A-4481-AD3D-748FCE5C8069}" srcOrd="0" destOrd="0" presId="urn:microsoft.com/office/officeart/2005/8/layout/vProcess5"/>
    <dgm:cxn modelId="{95443F87-62CB-4B89-9503-7DA034C721A4}" type="presParOf" srcId="{3264AE2B-84C9-4E6D-A1E4-2F164E3AE395}" destId="{B8F18D45-AC27-44B6-8542-4810E2F623E4}" srcOrd="1" destOrd="0" presId="urn:microsoft.com/office/officeart/2005/8/layout/vProcess5"/>
    <dgm:cxn modelId="{8BAC1B9F-8258-41A7-8DF1-DB90930D265E}" type="presParOf" srcId="{3264AE2B-84C9-4E6D-A1E4-2F164E3AE395}" destId="{269A73B9-ABD1-47CD-B4F5-471F7A594559}" srcOrd="2" destOrd="0" presId="urn:microsoft.com/office/officeart/2005/8/layout/vProcess5"/>
    <dgm:cxn modelId="{E9BEE560-610F-4EFF-BC53-32AC2C8CD773}" type="presParOf" srcId="{3264AE2B-84C9-4E6D-A1E4-2F164E3AE395}" destId="{9FB9D609-F657-42A2-B105-11E9BAEED281}" srcOrd="3" destOrd="0" presId="urn:microsoft.com/office/officeart/2005/8/layout/vProcess5"/>
    <dgm:cxn modelId="{7223B8F9-31E0-4D20-B13E-2C12F39E20C3}" type="presParOf" srcId="{3264AE2B-84C9-4E6D-A1E4-2F164E3AE395}" destId="{0498C9C5-625D-42B8-8D1D-8CB26A8BC835}" srcOrd="4" destOrd="0" presId="urn:microsoft.com/office/officeart/2005/8/layout/vProcess5"/>
    <dgm:cxn modelId="{0F690DF3-D8C8-47E7-9E7D-3367D4AB4568}" type="presParOf" srcId="{3264AE2B-84C9-4E6D-A1E4-2F164E3AE395}" destId="{2D71E4C2-5E35-4990-835F-1B8740DCA83E}" srcOrd="5" destOrd="0" presId="urn:microsoft.com/office/officeart/2005/8/layout/vProcess5"/>
    <dgm:cxn modelId="{3B0CC7C1-FD62-4DDB-BC8B-0B18416A8427}" type="presParOf" srcId="{3264AE2B-84C9-4E6D-A1E4-2F164E3AE395}" destId="{E2DED28C-694A-4BE6-B01B-02936E58E997}" srcOrd="6" destOrd="0" presId="urn:microsoft.com/office/officeart/2005/8/layout/vProcess5"/>
    <dgm:cxn modelId="{AB0C3C71-AB8F-4A0B-A188-A2DA18BEB136}" type="presParOf" srcId="{3264AE2B-84C9-4E6D-A1E4-2F164E3AE395}" destId="{A89F400A-E33B-4073-B331-57A9ED757D8C}" srcOrd="7" destOrd="0" presId="urn:microsoft.com/office/officeart/2005/8/layout/vProcess5"/>
    <dgm:cxn modelId="{B6B86FA3-B998-44FB-BD6A-886587B7835D}" type="presParOf" srcId="{3264AE2B-84C9-4E6D-A1E4-2F164E3AE395}" destId="{3962EDBE-8F88-474A-B57C-90A0A70A20B2}" srcOrd="8" destOrd="0" presId="urn:microsoft.com/office/officeart/2005/8/layout/vProcess5"/>
    <dgm:cxn modelId="{EC2221D3-8AE6-4672-95D1-29262EA007BA}" type="presParOf" srcId="{3264AE2B-84C9-4E6D-A1E4-2F164E3AE395}" destId="{1D2CB686-435E-4AA3-BD9A-8C688C4483ED}" srcOrd="9" destOrd="0" presId="urn:microsoft.com/office/officeart/2005/8/layout/vProcess5"/>
    <dgm:cxn modelId="{80A12EF5-1D40-46AA-BA63-299030EDB75D}" type="presParOf" srcId="{3264AE2B-84C9-4E6D-A1E4-2F164E3AE395}" destId="{7CE941A4-BCF3-47EE-AC82-8DD33BEEC663}" srcOrd="10" destOrd="0" presId="urn:microsoft.com/office/officeart/2005/8/layout/vProcess5"/>
    <dgm:cxn modelId="{ADEAE008-00F3-4A96-8289-CC241F3DD9B5}" type="presParOf" srcId="{3264AE2B-84C9-4E6D-A1E4-2F164E3AE395}" destId="{9C103740-F095-4248-8749-190BC2856D99}" srcOrd="11" destOrd="0" presId="urn:microsoft.com/office/officeart/2005/8/layout/vProcess5"/>
    <dgm:cxn modelId="{74744F0C-D38A-436E-99DD-83BAFB2BE782}" type="presParOf" srcId="{3264AE2B-84C9-4E6D-A1E4-2F164E3AE395}" destId="{457A55DD-0527-43CD-88F0-2FB56A42FAFA}" srcOrd="12" destOrd="0" presId="urn:microsoft.com/office/officeart/2005/8/layout/vProcess5"/>
    <dgm:cxn modelId="{B07049FF-4198-474F-A3E4-CB4479EE064C}" type="presParOf" srcId="{3264AE2B-84C9-4E6D-A1E4-2F164E3AE395}" destId="{66BCB018-6BDC-4115-979F-F9E77E277546}" srcOrd="13" destOrd="0" presId="urn:microsoft.com/office/officeart/2005/8/layout/vProcess5"/>
    <dgm:cxn modelId="{8B8DC0C9-E7F0-47A6-9A3A-02AD3CA6FDF8}" type="presParOf" srcId="{3264AE2B-84C9-4E6D-A1E4-2F164E3AE395}" destId="{FFC58C67-9842-4268-8063-2C2F1A0EFDA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18D45-AC27-44B6-8542-4810E2F623E4}">
      <dsp:nvSpPr>
        <dsp:cNvPr id="0" name=""/>
        <dsp:cNvSpPr/>
      </dsp:nvSpPr>
      <dsp:spPr>
        <a:xfrm>
          <a:off x="-3582" y="0"/>
          <a:ext cx="5970238" cy="81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solidFill>
                <a:schemeClr val="tx1"/>
              </a:solidFill>
            </a:rPr>
            <a:t>개발 도구 선정 </a:t>
          </a:r>
        </a:p>
      </dsp:txBody>
      <dsp:txXfrm>
        <a:off x="20428" y="24010"/>
        <a:ext cx="4989719" cy="771758"/>
      </dsp:txXfrm>
    </dsp:sp>
    <dsp:sp modelId="{269A73B9-ABD1-47CD-B4F5-471F7A594559}">
      <dsp:nvSpPr>
        <dsp:cNvPr id="0" name=""/>
        <dsp:cNvSpPr/>
      </dsp:nvSpPr>
      <dsp:spPr>
        <a:xfrm>
          <a:off x="272752" y="948934"/>
          <a:ext cx="5970238" cy="81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오목 룰 선정</a:t>
          </a:r>
        </a:p>
      </dsp:txBody>
      <dsp:txXfrm>
        <a:off x="296762" y="972944"/>
        <a:ext cx="4943532" cy="771758"/>
      </dsp:txXfrm>
    </dsp:sp>
    <dsp:sp modelId="{9FB9D609-F657-42A2-B105-11E9BAEED281}">
      <dsp:nvSpPr>
        <dsp:cNvPr id="0" name=""/>
        <dsp:cNvSpPr/>
      </dsp:nvSpPr>
      <dsp:spPr>
        <a:xfrm>
          <a:off x="481831" y="1844107"/>
          <a:ext cx="6382841" cy="81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     Rule-based AI </a:t>
          </a:r>
          <a:r>
            <a:rPr lang="ko-KR" altLang="en-US" sz="2400" b="1" kern="1200" dirty="0"/>
            <a:t>구현</a:t>
          </a:r>
          <a:r>
            <a:rPr lang="en-US" altLang="ko-KR" sz="2400" b="1" kern="1200" dirty="0"/>
            <a:t>(Base Agent)</a:t>
          </a:r>
          <a:endParaRPr lang="ko-KR" altLang="en-US" sz="2400" b="1" kern="1200" dirty="0"/>
        </a:p>
      </dsp:txBody>
      <dsp:txXfrm>
        <a:off x="505841" y="1868117"/>
        <a:ext cx="5288498" cy="771758"/>
      </dsp:txXfrm>
    </dsp:sp>
    <dsp:sp modelId="{0498C9C5-625D-42B8-8D1D-8CB26A8BC835}">
      <dsp:nvSpPr>
        <dsp:cNvPr id="0" name=""/>
        <dsp:cNvSpPr/>
      </dsp:nvSpPr>
      <dsp:spPr>
        <a:xfrm>
          <a:off x="697866" y="2795008"/>
          <a:ext cx="6443260" cy="81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       </a:t>
          </a:r>
          <a:r>
            <a:rPr lang="en-US" altLang="ko-KR" sz="2400" b="1" kern="1200" dirty="0"/>
            <a:t>RL</a:t>
          </a:r>
          <a:r>
            <a:rPr lang="ko-KR" altLang="en-US" sz="2400" b="1" kern="1200" dirty="0"/>
            <a:t> </a:t>
          </a:r>
          <a:r>
            <a:rPr lang="en-US" sz="2400" b="1" kern="1200" dirty="0"/>
            <a:t>AI </a:t>
          </a:r>
          <a:r>
            <a:rPr lang="ko-KR" altLang="en-US" sz="2400" b="1" kern="1200" dirty="0"/>
            <a:t>구현 및 데이터셋 구축 </a:t>
          </a:r>
          <a:r>
            <a:rPr lang="en-US" altLang="ko-KR" sz="1400" b="1" kern="1200" dirty="0"/>
            <a:t>(MCTS, Reinforcement </a:t>
          </a:r>
          <a:r>
            <a:rPr lang="ko-KR" altLang="en-US" sz="1400" b="1" kern="1200" dirty="0"/>
            <a:t>적용</a:t>
          </a:r>
          <a:r>
            <a:rPr lang="en-US" altLang="ko-KR" sz="1400" b="1" kern="1200" dirty="0"/>
            <a:t>)</a:t>
          </a:r>
          <a:endParaRPr lang="ko-KR" altLang="en-US" sz="2400" b="1" kern="1200" dirty="0"/>
        </a:p>
      </dsp:txBody>
      <dsp:txXfrm>
        <a:off x="721876" y="2819018"/>
        <a:ext cx="5339013" cy="771758"/>
      </dsp:txXfrm>
    </dsp:sp>
    <dsp:sp modelId="{2D71E4C2-5E35-4990-835F-1B8740DCA83E}">
      <dsp:nvSpPr>
        <dsp:cNvPr id="0" name=""/>
        <dsp:cNvSpPr/>
      </dsp:nvSpPr>
      <dsp:spPr>
        <a:xfrm>
          <a:off x="1184323" y="3734548"/>
          <a:ext cx="6017761" cy="81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       </a:t>
          </a:r>
          <a:r>
            <a:rPr lang="en-US" sz="2000" b="1" kern="1200" dirty="0"/>
            <a:t>Agent</a:t>
          </a:r>
          <a:r>
            <a:rPr lang="ko-KR" altLang="en-US" sz="1800" b="1" kern="1200" dirty="0"/>
            <a:t>간</a:t>
          </a:r>
          <a:r>
            <a:rPr lang="en-US" sz="1800" b="1" kern="1200" dirty="0"/>
            <a:t> </a:t>
          </a:r>
          <a:r>
            <a:rPr lang="ko-KR" altLang="en-US" sz="1800" b="1" kern="1200" dirty="0"/>
            <a:t>대국을</a:t>
          </a:r>
          <a:r>
            <a:rPr lang="en-US" sz="1800" b="1" kern="1200" dirty="0"/>
            <a:t> </a:t>
          </a:r>
          <a:r>
            <a:rPr lang="ko-KR" altLang="en-US" sz="1800" b="1" kern="1200" dirty="0"/>
            <a:t>통한 학습 및 승률 파악</a:t>
          </a:r>
        </a:p>
      </dsp:txBody>
      <dsp:txXfrm>
        <a:off x="1208333" y="3758558"/>
        <a:ext cx="4983265" cy="771758"/>
      </dsp:txXfrm>
    </dsp:sp>
    <dsp:sp modelId="{E2DED28C-694A-4BE6-B01B-02936E58E997}">
      <dsp:nvSpPr>
        <dsp:cNvPr id="0" name=""/>
        <dsp:cNvSpPr/>
      </dsp:nvSpPr>
      <dsp:spPr>
        <a:xfrm>
          <a:off x="5425501" y="598894"/>
          <a:ext cx="532856" cy="532856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545394" y="598894"/>
        <a:ext cx="293070" cy="400974"/>
      </dsp:txXfrm>
    </dsp:sp>
    <dsp:sp modelId="{A89F400A-E33B-4073-B331-57A9ED757D8C}">
      <dsp:nvSpPr>
        <dsp:cNvPr id="0" name=""/>
        <dsp:cNvSpPr/>
      </dsp:nvSpPr>
      <dsp:spPr>
        <a:xfrm>
          <a:off x="5588250" y="1540230"/>
          <a:ext cx="532856" cy="532856"/>
        </a:xfrm>
        <a:prstGeom prst="downArrow">
          <a:avLst>
            <a:gd name="adj1" fmla="val 55000"/>
            <a:gd name="adj2" fmla="val 45000"/>
          </a:avLst>
        </a:prstGeom>
        <a:solidFill>
          <a:srgbClr val="FFC000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708143" y="1540230"/>
        <a:ext cx="293070" cy="400974"/>
      </dsp:txXfrm>
    </dsp:sp>
    <dsp:sp modelId="{3962EDBE-8F88-474A-B57C-90A0A70A20B2}">
      <dsp:nvSpPr>
        <dsp:cNvPr id="0" name=""/>
        <dsp:cNvSpPr/>
      </dsp:nvSpPr>
      <dsp:spPr>
        <a:xfrm>
          <a:off x="5769666" y="2533477"/>
          <a:ext cx="532856" cy="532856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889559" y="2533477"/>
        <a:ext cx="293070" cy="400974"/>
      </dsp:txXfrm>
    </dsp:sp>
    <dsp:sp modelId="{1D2CB686-435E-4AA3-BD9A-8C688C4483ED}">
      <dsp:nvSpPr>
        <dsp:cNvPr id="0" name=""/>
        <dsp:cNvSpPr/>
      </dsp:nvSpPr>
      <dsp:spPr>
        <a:xfrm>
          <a:off x="6004830" y="3435284"/>
          <a:ext cx="532856" cy="532856"/>
        </a:xfrm>
        <a:prstGeom prst="downArrow">
          <a:avLst>
            <a:gd name="adj1" fmla="val 55000"/>
            <a:gd name="adj2" fmla="val 45000"/>
          </a:avLst>
        </a:prstGeom>
        <a:solidFill>
          <a:srgbClr val="92D050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6124723" y="3435284"/>
        <a:ext cx="293070" cy="400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40H8K0E99OI&amp;feature=share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       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        201301256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       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        </a:t>
            </a:r>
            <a:r>
              <a:rPr lang="ko-KR" altLang="en-US" sz="1600" b="1" spc="-23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886200" y="4665485"/>
            <a:ext cx="4772940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알파 오목조목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0830" y="2957065"/>
            <a:ext cx="443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-23374" y="4399139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b="1" dirty="0" err="1"/>
              <a:t>Reinforcement</a:t>
            </a:r>
            <a:r>
              <a:rPr lang="ko-KR" altLang="ko-KR" sz="2000" b="1" dirty="0"/>
              <a:t> </a:t>
            </a:r>
            <a:r>
              <a:rPr lang="ko-KR" altLang="ko-KR" sz="2000" b="1" dirty="0" err="1"/>
              <a:t>learning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17EA82-E053-4A0E-B21B-55D3EC59B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49810"/>
            <a:ext cx="5715000" cy="2200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22718-7891-4C19-A02B-8FDD94D27968}"/>
              </a:ext>
            </a:extLst>
          </p:cNvPr>
          <p:cNvSpPr txBox="1"/>
          <p:nvPr/>
        </p:nvSpPr>
        <p:spPr>
          <a:xfrm>
            <a:off x="601735" y="3650085"/>
            <a:ext cx="814111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어떤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수행 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발생한다면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방향으로 </a:t>
            </a:r>
            <a:r>
              <a:rPr lang="en-US" altLang="ko-KR" sz="1600" dirty="0"/>
              <a:t>feedback.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2. reward</a:t>
            </a:r>
            <a:r>
              <a:rPr lang="ko-KR" altLang="en-US" sz="1600" dirty="0"/>
              <a:t>가 발생시</a:t>
            </a:r>
            <a:r>
              <a:rPr lang="en-US" altLang="ko-KR" sz="1600" dirty="0"/>
              <a:t>, reward</a:t>
            </a:r>
            <a:r>
              <a:rPr lang="ko-KR" altLang="en-US" sz="1600" dirty="0"/>
              <a:t>가 발생하는 방향으로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반복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오목에 적용시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en-US" altLang="ko-KR" sz="1600" dirty="0"/>
              <a:t>point</a:t>
            </a:r>
            <a:r>
              <a:rPr lang="ko-KR" altLang="en-US" sz="1600" dirty="0"/>
              <a:t>에 돌을 두지 않으면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그렇다면 </a:t>
            </a:r>
            <a:r>
              <a:rPr lang="en-US" altLang="ko-KR" sz="1600" dirty="0"/>
              <a:t>penalty</a:t>
            </a:r>
            <a:r>
              <a:rPr lang="ko-KR" altLang="en-US" sz="1600" dirty="0"/>
              <a:t>가 발생하지 않고 </a:t>
            </a:r>
            <a:r>
              <a:rPr lang="en-US" altLang="ko-KR" sz="1600" dirty="0"/>
              <a:t>reward</a:t>
            </a:r>
            <a:r>
              <a:rPr lang="ko-KR" altLang="en-US" sz="1600" dirty="0"/>
              <a:t> 발생하는 수를 둘 것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4B915-A8C7-49D3-B730-BA665015D4E1}"/>
              </a:ext>
            </a:extLst>
          </p:cNvPr>
          <p:cNvSpPr txBox="1"/>
          <p:nvPr/>
        </p:nvSpPr>
        <p:spPr>
          <a:xfrm>
            <a:off x="535118" y="5188912"/>
            <a:ext cx="82743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Context understanding: </a:t>
            </a:r>
            <a:r>
              <a:rPr lang="ko-KR" altLang="en-US" sz="1600" dirty="0"/>
              <a:t>현재 상황을 인지하는 것 </a:t>
            </a:r>
            <a:r>
              <a:rPr lang="en-US" altLang="ko-KR" sz="1600" dirty="0"/>
              <a:t>(</a:t>
            </a:r>
            <a:r>
              <a:rPr lang="ko-KR" altLang="en-US" sz="1600" dirty="0"/>
              <a:t>오목 판 위의 돌 배치 등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Action: </a:t>
            </a:r>
            <a:r>
              <a:rPr lang="ko-KR" altLang="en-US" sz="1600" dirty="0"/>
              <a:t>개별 상황에서 내가 취할 수 있는 액션 </a:t>
            </a:r>
            <a:r>
              <a:rPr lang="en-US" altLang="ko-KR" sz="1600" dirty="0"/>
              <a:t>set</a:t>
            </a:r>
          </a:p>
          <a:p>
            <a:pPr fontAlgn="base"/>
            <a:r>
              <a:rPr lang="ko-KR" altLang="en-US" sz="1600" dirty="0"/>
              <a:t>◦ </a:t>
            </a:r>
            <a:r>
              <a:rPr lang="en-US" altLang="ko-KR" sz="1600" dirty="0"/>
              <a:t>Reward: </a:t>
            </a:r>
            <a:r>
              <a:rPr lang="ko-KR" altLang="en-US" sz="1600" dirty="0"/>
              <a:t>포상을 어떻게 모델링할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보통 게임에서는 </a:t>
            </a:r>
            <a:r>
              <a:rPr lang="en-US" altLang="ko-KR" sz="1600" dirty="0"/>
              <a:t>reward</a:t>
            </a:r>
            <a:r>
              <a:rPr lang="ko-KR" altLang="en-US" sz="1600" dirty="0"/>
              <a:t>가 </a:t>
            </a:r>
            <a:r>
              <a:rPr lang="en-US" altLang="ko-KR" sz="1600" dirty="0"/>
              <a:t>win/lose!</a:t>
            </a:r>
          </a:p>
          <a:p>
            <a:pPr fontAlgn="base"/>
            <a:endParaRPr lang="en-US" altLang="ko-KR" sz="1600" dirty="0"/>
          </a:p>
          <a:p>
            <a:pPr fontAlgn="base"/>
            <a:r>
              <a:rPr lang="ko-KR" altLang="en-US" sz="1600" dirty="0"/>
              <a:t>그렇다면 그 중에서 어떤 돌이 </a:t>
            </a:r>
            <a:r>
              <a:rPr lang="en-US" altLang="ko-KR" sz="1600" dirty="0"/>
              <a:t>reward</a:t>
            </a:r>
            <a:r>
              <a:rPr lang="ko-KR" altLang="en-US" sz="1600" dirty="0"/>
              <a:t>에 가장 큰 영향을 주었는가</a:t>
            </a:r>
            <a:r>
              <a:rPr lang="en-US" altLang="ko-KR" sz="1600" dirty="0"/>
              <a:t>? </a:t>
            </a:r>
          </a:p>
          <a:p>
            <a:pPr fontAlgn="base"/>
            <a:r>
              <a:rPr lang="ko-KR" altLang="en-US" sz="1600" dirty="0"/>
              <a:t>→ 결국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쪼개서 어떤 수순이 가장 중요한 역할을 했는지 찾는 것이 중요하다</a:t>
            </a:r>
            <a:r>
              <a:rPr lang="en-US" altLang="ko-KR" sz="1600" dirty="0"/>
              <a:t>!</a:t>
            </a:r>
            <a:endParaRPr lang="ko-KR" altLang="en-US" sz="1600" dirty="0"/>
          </a:p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03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Alpha </a:t>
            </a:r>
            <a:r>
              <a:rPr lang="ko-KR" altLang="en-US" sz="2000" b="1" dirty="0"/>
              <a:t>오목조목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C2464D-ADEB-463C-B41A-9488099847ED}"/>
              </a:ext>
            </a:extLst>
          </p:cNvPr>
          <p:cNvGrpSpPr/>
          <p:nvPr/>
        </p:nvGrpSpPr>
        <p:grpSpPr>
          <a:xfrm>
            <a:off x="1530968" y="1651852"/>
            <a:ext cx="6231675" cy="910036"/>
            <a:chOff x="1526008" y="5204882"/>
            <a:chExt cx="6231675" cy="91003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ED3AB82-9489-4346-A5EC-AA1B466257BF}"/>
                </a:ext>
              </a:extLst>
            </p:cNvPr>
            <p:cNvSpPr/>
            <p:nvPr/>
          </p:nvSpPr>
          <p:spPr>
            <a:xfrm>
              <a:off x="1526008" y="5204882"/>
              <a:ext cx="6231675" cy="9100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학습의 결과                  데이터셋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3E6317C-3938-48BE-9019-384EFA89E4A3}"/>
                </a:ext>
              </a:extLst>
            </p:cNvPr>
            <p:cNvSpPr/>
            <p:nvPr/>
          </p:nvSpPr>
          <p:spPr>
            <a:xfrm>
              <a:off x="4222708" y="5427308"/>
              <a:ext cx="1037064" cy="502376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819501-0F36-4D7C-9C31-236969024970}"/>
              </a:ext>
            </a:extLst>
          </p:cNvPr>
          <p:cNvGrpSpPr/>
          <p:nvPr/>
        </p:nvGrpSpPr>
        <p:grpSpPr>
          <a:xfrm>
            <a:off x="123152" y="3192301"/>
            <a:ext cx="4241305" cy="2399853"/>
            <a:chOff x="1291901" y="2070669"/>
            <a:chExt cx="6618913" cy="37899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6E8E85-1EE7-4228-87A6-2B50638D65DE}"/>
                </a:ext>
              </a:extLst>
            </p:cNvPr>
            <p:cNvSpPr/>
            <p:nvPr/>
          </p:nvSpPr>
          <p:spPr>
            <a:xfrm>
              <a:off x="1291901" y="2070669"/>
              <a:ext cx="6618913" cy="3789972"/>
            </a:xfrm>
            <a:prstGeom prst="rect">
              <a:avLst/>
            </a:prstGeom>
            <a:blipFill dpi="0" rotWithShape="1">
              <a:blip r:embed="rId2">
                <a:alphaModFix amt="8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A29FDE-411B-46C6-B29A-A20DA3875593}"/>
                </a:ext>
              </a:extLst>
            </p:cNvPr>
            <p:cNvSpPr txBox="1"/>
            <p:nvPr/>
          </p:nvSpPr>
          <p:spPr>
            <a:xfrm>
              <a:off x="1291901" y="3367855"/>
              <a:ext cx="6618913" cy="1117930"/>
            </a:xfrm>
            <a:prstGeom prst="rect">
              <a:avLst/>
            </a:prstGeom>
            <a:solidFill>
              <a:srgbClr val="2023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바둑의 모든 경우의 수 </a:t>
              </a:r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10^170 &gt;</a:t>
              </a:r>
            </a:p>
            <a:p>
              <a:pPr algn="ctr"/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우주 원자 수</a:t>
              </a: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B84474-A43E-4FA6-8C2A-69BC05672D55}"/>
              </a:ext>
            </a:extLst>
          </p:cNvPr>
          <p:cNvSpPr/>
          <p:nvPr/>
        </p:nvSpPr>
        <p:spPr>
          <a:xfrm>
            <a:off x="4416258" y="4262903"/>
            <a:ext cx="622969" cy="30777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5C4FFE1-9738-4EAF-9615-5F3C299F6FD8}"/>
              </a:ext>
            </a:extLst>
          </p:cNvPr>
          <p:cNvSpPr/>
          <p:nvPr/>
        </p:nvSpPr>
        <p:spPr>
          <a:xfrm>
            <a:off x="5091029" y="3216866"/>
            <a:ext cx="3965404" cy="2399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셋 구현을 통해 </a:t>
            </a:r>
            <a:endParaRPr lang="en-US" altLang="ko-KR" dirty="0"/>
          </a:p>
          <a:p>
            <a:pPr algn="ctr"/>
            <a:r>
              <a:rPr lang="ko-KR" altLang="en-US" dirty="0" err="1"/>
              <a:t>연산량</a:t>
            </a:r>
            <a:r>
              <a:rPr lang="ko-KR" altLang="en-US" dirty="0"/>
              <a:t> 감소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AI</a:t>
            </a:r>
            <a:r>
              <a:rPr lang="ko-KR" altLang="en-US" dirty="0"/>
              <a:t>의 성능 증가 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23FB114-4E01-4CE4-93ED-E18D3C6EE976}"/>
              </a:ext>
            </a:extLst>
          </p:cNvPr>
          <p:cNvSpPr/>
          <p:nvPr/>
        </p:nvSpPr>
        <p:spPr>
          <a:xfrm>
            <a:off x="7010400" y="4367637"/>
            <a:ext cx="234462" cy="35394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33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Bench marking – Alpha Go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E94CC-4022-45D0-9173-C19D538F9D38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Convolutional Neural Network (CNN)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0C0EC-D730-49E0-A764-C7F5D2B2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3" y="1749213"/>
            <a:ext cx="7048500" cy="2381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776C-45D4-484D-B764-E36EDD169432}"/>
              </a:ext>
            </a:extLst>
          </p:cNvPr>
          <p:cNvSpPr txBox="1"/>
          <p:nvPr/>
        </p:nvSpPr>
        <p:spPr>
          <a:xfrm>
            <a:off x="601735" y="4191524"/>
            <a:ext cx="7988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Input = 2</a:t>
            </a:r>
            <a:r>
              <a:rPr lang="ko-KR" altLang="en-US" dirty="0"/>
              <a:t>차원의 형태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Convolution Layer =</a:t>
            </a:r>
            <a:r>
              <a:rPr lang="ko-KR" altLang="en-US" dirty="0"/>
              <a:t> 이미지를 구석구석 살펴보면서 새로운 값 생성</a:t>
            </a:r>
            <a:r>
              <a:rPr lang="en-US" altLang="ko-KR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Layer</a:t>
            </a:r>
            <a:r>
              <a:rPr lang="ko-KR" altLang="en-US" dirty="0"/>
              <a:t>에는 </a:t>
            </a:r>
            <a:r>
              <a:rPr lang="en-US" altLang="ko-KR" dirty="0"/>
              <a:t>window</a:t>
            </a:r>
            <a:r>
              <a:rPr lang="ko-KR" altLang="en-US" dirty="0"/>
              <a:t>가 존재</a:t>
            </a:r>
            <a:r>
              <a:rPr lang="en-US" altLang="ko-KR" dirty="0"/>
              <a:t>. 3 x 3</a:t>
            </a:r>
            <a:r>
              <a:rPr lang="ko-KR" altLang="en-US" dirty="0"/>
              <a:t>의 크기라고 해보면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 convolution layer</a:t>
            </a:r>
            <a:r>
              <a:rPr lang="ko-KR" altLang="en-US" dirty="0"/>
              <a:t>에서는 이미지에서 가능한 모든 </a:t>
            </a:r>
            <a:r>
              <a:rPr lang="en-US" altLang="ko-KR" dirty="0"/>
              <a:t>3 x 3 </a:t>
            </a:r>
            <a:r>
              <a:rPr lang="ko-KR" altLang="en-US" dirty="0"/>
              <a:t>크기의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작은 부분들을 살펴보면서 각각의 부분의 </a:t>
            </a:r>
            <a:r>
              <a:rPr lang="en-US" altLang="ko-KR" dirty="0"/>
              <a:t>weight</a:t>
            </a:r>
            <a:r>
              <a:rPr lang="ko-KR" altLang="en-US" dirty="0"/>
              <a:t>를 곱하여 새로운 값 생성</a:t>
            </a:r>
            <a:r>
              <a:rPr lang="en-US" altLang="ko-KR" dirty="0"/>
              <a:t>.</a:t>
            </a:r>
            <a:r>
              <a:rPr lang="ko-KR" altLang="en-US" dirty="0"/>
              <a:t>이 값들이 모두 모여 새로운 </a:t>
            </a:r>
            <a:r>
              <a:rPr lang="en-US" altLang="ko-KR" dirty="0"/>
              <a:t>28 x 28 </a:t>
            </a:r>
            <a:r>
              <a:rPr lang="ko-KR" altLang="en-US" dirty="0"/>
              <a:t>크기의 아웃풋을 만들어낸다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03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474262-CACE-4B34-8309-16B03F5B8D3A}"/>
              </a:ext>
            </a:extLst>
          </p:cNvPr>
          <p:cNvSpPr/>
          <p:nvPr/>
        </p:nvSpPr>
        <p:spPr>
          <a:xfrm>
            <a:off x="651805" y="1840521"/>
            <a:ext cx="8100791" cy="4407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VS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Bench marking – Alpha Go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E94CC-4022-45D0-9173-C19D538F9D38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데이터셋 구현 </a:t>
            </a:r>
            <a:endParaRPr lang="en-US" altLang="ko-KR" sz="24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0C57F6-60AF-4DDF-9315-235C6BFED3E6}"/>
              </a:ext>
            </a:extLst>
          </p:cNvPr>
          <p:cNvSpPr/>
          <p:nvPr/>
        </p:nvSpPr>
        <p:spPr>
          <a:xfrm>
            <a:off x="1356095" y="2825156"/>
            <a:ext cx="2724509" cy="2438605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MCTS</a:t>
            </a:r>
          </a:p>
          <a:p>
            <a:pPr algn="ctr"/>
            <a:r>
              <a:rPr lang="en-US" altLang="ko-KR" sz="3600" dirty="0"/>
              <a:t>Agent 1 </a:t>
            </a:r>
            <a:endParaRPr lang="ko-KR" altLang="en-US" sz="3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87F1E8-0EAF-413C-B1E1-4A62D843B235}"/>
              </a:ext>
            </a:extLst>
          </p:cNvPr>
          <p:cNvSpPr/>
          <p:nvPr/>
        </p:nvSpPr>
        <p:spPr>
          <a:xfrm>
            <a:off x="5475763" y="2825157"/>
            <a:ext cx="2724509" cy="2438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MCTS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Agent2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60668-8F2A-48AE-842B-C38FADD3F6EC}"/>
              </a:ext>
            </a:extLst>
          </p:cNvPr>
          <p:cNvSpPr txBox="1"/>
          <p:nvPr/>
        </p:nvSpPr>
        <p:spPr>
          <a:xfrm>
            <a:off x="1025640" y="1960972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/>
              <a:t>학습방법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자가대국을 통한 데이터셋 구현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3388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B40E6-54B9-4A48-BCCF-91E701E04073}"/>
              </a:ext>
            </a:extLst>
          </p:cNvPr>
          <p:cNvSpPr txBox="1"/>
          <p:nvPr/>
        </p:nvSpPr>
        <p:spPr>
          <a:xfrm>
            <a:off x="701874" y="1049700"/>
            <a:ext cx="38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Alpha </a:t>
            </a:r>
            <a:r>
              <a:rPr lang="ko-KR" altLang="en-US" sz="2000" b="1" dirty="0"/>
              <a:t>오목조목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358" y="1449810"/>
            <a:ext cx="7278730" cy="178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Alpha Go</a:t>
            </a:r>
            <a:r>
              <a:rPr lang="ko-KR" altLang="en-US" dirty="0"/>
              <a:t>의 기술 중</a:t>
            </a:r>
            <a:r>
              <a:rPr lang="en-US" altLang="ko-KR" dirty="0"/>
              <a:t>,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1. Monte Carlo Tree Search (MCTS)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ko-KR" sz="2000" b="1" dirty="0" err="1"/>
              <a:t>Reinforcement</a:t>
            </a:r>
            <a:r>
              <a:rPr lang="ko-KR" altLang="ko-KR" sz="2000" b="1" dirty="0"/>
              <a:t> </a:t>
            </a:r>
            <a:r>
              <a:rPr lang="en-US" altLang="ko-KR" sz="2000" b="1" dirty="0"/>
              <a:t>L</a:t>
            </a:r>
            <a:r>
              <a:rPr lang="ko-KR" altLang="ko-KR" sz="2000" b="1" dirty="0" err="1"/>
              <a:t>earning</a:t>
            </a:r>
            <a:endParaRPr lang="en-US" altLang="ko-KR" sz="20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649454" y="3956858"/>
            <a:ext cx="5968538" cy="2520594"/>
            <a:chOff x="1687244" y="3934686"/>
            <a:chExt cx="5968538" cy="2520594"/>
          </a:xfrm>
        </p:grpSpPr>
        <p:sp>
          <p:nvSpPr>
            <p:cNvPr id="7" name="아래쪽 화살표 6"/>
            <p:cNvSpPr/>
            <p:nvPr/>
          </p:nvSpPr>
          <p:spPr>
            <a:xfrm>
              <a:off x="4422408" y="3934686"/>
              <a:ext cx="537320" cy="100041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87244" y="4977952"/>
              <a:ext cx="59685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Bench Making + Data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set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/>
                <a:t>= </a:t>
              </a:r>
              <a:r>
                <a:rPr lang="ko-KR" altLang="en-US" sz="2400" b="1" dirty="0"/>
                <a:t>강화 학습 오목 대국 프로그램 </a:t>
              </a:r>
            </a:p>
            <a:p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2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7606" y="312549"/>
            <a:ext cx="4872647" cy="584775"/>
            <a:chOff x="457606" y="312549"/>
            <a:chExt cx="4872647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B1977A-23D0-4105-99BA-AAA0B5365D5C}"/>
                </a:ext>
              </a:extLst>
            </p:cNvPr>
            <p:cNvSpPr txBox="1"/>
            <p:nvPr/>
          </p:nvSpPr>
          <p:spPr>
            <a:xfrm>
              <a:off x="1356095" y="380547"/>
              <a:ext cx="397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 내용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82C658-0F5D-454C-8EE6-F2CD15EA76F0}"/>
                </a:ext>
              </a:extLst>
            </p:cNvPr>
            <p:cNvSpPr txBox="1"/>
            <p:nvPr/>
          </p:nvSpPr>
          <p:spPr>
            <a:xfrm>
              <a:off x="457606" y="312549"/>
              <a:ext cx="7270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4D18E46-E69B-46EE-AFD5-87D6B17D63D5}"/>
                </a:ext>
              </a:extLst>
            </p:cNvPr>
            <p:cNvSpPr/>
            <p:nvPr/>
          </p:nvSpPr>
          <p:spPr>
            <a:xfrm>
              <a:off x="1057009" y="430499"/>
              <a:ext cx="117304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058379-451A-47DD-8AD4-8843B2DA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732"/>
            <a:ext cx="9144000" cy="24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406421" y="4552968"/>
            <a:ext cx="2912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12549"/>
            <a:ext cx="6353503" cy="584775"/>
            <a:chOff x="3543248" y="3462949"/>
            <a:chExt cx="4286594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도구 선정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3-1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66A6ABC1-8046-4018-84F2-0C1C701B2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69" y="6213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3976320" descr="EMB0000481047be">
            <a:extLst>
              <a:ext uri="{FF2B5EF4-FFF2-40B4-BE49-F238E27FC236}">
                <a16:creationId xmlns:a16="http://schemas.microsoft.com/office/drawing/2014/main" id="{AFDDE7F2-1C0A-4A14-8C21-05136C64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10" y="1784436"/>
            <a:ext cx="3009538" cy="7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720909-9854-4A6D-8F1F-B87E1092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91746"/>
            <a:ext cx="4379302" cy="29103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3AF780-2C0C-4AD8-8BE8-EA26613A3C55}"/>
              </a:ext>
            </a:extLst>
          </p:cNvPr>
          <p:cNvSpPr txBox="1"/>
          <p:nvPr/>
        </p:nvSpPr>
        <p:spPr>
          <a:xfrm>
            <a:off x="5660157" y="1351589"/>
            <a:ext cx="49777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툴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F36D6F-780F-48D9-B0E4-59397C99D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7450232" descr="EMB0000481047c4">
            <a:extLst>
              <a:ext uri="{FF2B5EF4-FFF2-40B4-BE49-F238E27FC236}">
                <a16:creationId xmlns:a16="http://schemas.microsoft.com/office/drawing/2014/main" id="{BFC87AF8-7BA4-4509-AE3E-D9676876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9" y="1521000"/>
            <a:ext cx="4010025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0A3360-CE87-408E-AB78-E308A8431E7B}"/>
              </a:ext>
            </a:extLst>
          </p:cNvPr>
          <p:cNvSpPr txBox="1"/>
          <p:nvPr/>
        </p:nvSpPr>
        <p:spPr>
          <a:xfrm>
            <a:off x="1679482" y="1222454"/>
            <a:ext cx="15612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언어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B7E899F-5F36-4E21-B572-4F3E1156A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50" y="-171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47450472" descr="EMB0000481047ca">
            <a:extLst>
              <a:ext uri="{FF2B5EF4-FFF2-40B4-BE49-F238E27FC236}">
                <a16:creationId xmlns:a16="http://schemas.microsoft.com/office/drawing/2014/main" id="{3DDE774F-E3AC-4F4F-93AA-5A170FA6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" y="3714891"/>
            <a:ext cx="3553009" cy="87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A7D2D4-6372-4239-8B44-611ABDCC8E1E}"/>
              </a:ext>
            </a:extLst>
          </p:cNvPr>
          <p:cNvSpPr txBox="1"/>
          <p:nvPr/>
        </p:nvSpPr>
        <p:spPr>
          <a:xfrm>
            <a:off x="1186142" y="3179073"/>
            <a:ext cx="2547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 개발 환경 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05BE4E3-9C97-4E18-BE10-E65810168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23975440" descr="EMB0000481047d0">
            <a:extLst>
              <a:ext uri="{FF2B5EF4-FFF2-40B4-BE49-F238E27FC236}">
                <a16:creationId xmlns:a16="http://schemas.microsoft.com/office/drawing/2014/main" id="{C1CED214-2930-40C7-9DB9-84189B4A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23" y="5317434"/>
            <a:ext cx="3056998" cy="88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21769C7-E3FD-4FEC-89AD-C815740FB4EB}"/>
              </a:ext>
            </a:extLst>
          </p:cNvPr>
          <p:cNvSpPr txBox="1"/>
          <p:nvPr/>
        </p:nvSpPr>
        <p:spPr>
          <a:xfrm>
            <a:off x="1093653" y="4905467"/>
            <a:ext cx="25479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프레임 워크 </a:t>
            </a:r>
          </a:p>
        </p:txBody>
      </p:sp>
    </p:spTree>
    <p:extLst>
      <p:ext uri="{BB962C8B-B14F-4D97-AF65-F5344CB8AC3E}">
        <p14:creationId xmlns:p14="http://schemas.microsoft.com/office/powerpoint/2010/main" val="14897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62985" y="1577607"/>
            <a:ext cx="2679841" cy="2410802"/>
            <a:chOff x="443734" y="1236107"/>
            <a:chExt cx="4886519" cy="4819754"/>
          </a:xfrm>
        </p:grpSpPr>
        <p:grpSp>
          <p:nvGrpSpPr>
            <p:cNvPr id="5" name="그룹 4"/>
            <p:cNvGrpSpPr/>
            <p:nvPr/>
          </p:nvGrpSpPr>
          <p:grpSpPr>
            <a:xfrm>
              <a:off x="443734" y="1236107"/>
              <a:ext cx="4886519" cy="4819754"/>
              <a:chOff x="1356095" y="1224534"/>
              <a:chExt cx="4886519" cy="481975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53DE60D-B27B-4B3F-BD31-A50D653E6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4" t="7629" r="66723" b="67158"/>
              <a:stretch/>
            </p:blipFill>
            <p:spPr>
              <a:xfrm>
                <a:off x="1356095" y="1224534"/>
                <a:ext cx="4886519" cy="4819754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E1368EA-11DE-4917-AF58-BFF72A93C12E}"/>
                  </a:ext>
                </a:extLst>
              </p:cNvPr>
              <p:cNvGrpSpPr/>
              <p:nvPr/>
            </p:nvGrpSpPr>
            <p:grpSpPr>
              <a:xfrm>
                <a:off x="2509046" y="2462337"/>
                <a:ext cx="2389136" cy="2244519"/>
                <a:chOff x="2509046" y="2462337"/>
                <a:chExt cx="2389136" cy="2244519"/>
              </a:xfrm>
            </p:grpSpPr>
            <p:sp>
              <p:nvSpPr>
                <p:cNvPr id="4" name="화살표: 왼쪽 3">
                  <a:extLst>
                    <a:ext uri="{FF2B5EF4-FFF2-40B4-BE49-F238E27FC236}">
                      <a16:creationId xmlns:a16="http://schemas.microsoft.com/office/drawing/2014/main" id="{4E6A053F-8FD0-49FA-9C4A-644948AE1D0D}"/>
                    </a:ext>
                  </a:extLst>
                </p:cNvPr>
                <p:cNvSpPr/>
                <p:nvPr/>
              </p:nvSpPr>
              <p:spPr>
                <a:xfrm>
                  <a:off x="2589436" y="3482128"/>
                  <a:ext cx="634454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화살표: 왼쪽 13">
                  <a:extLst>
                    <a:ext uri="{FF2B5EF4-FFF2-40B4-BE49-F238E27FC236}">
                      <a16:creationId xmlns:a16="http://schemas.microsoft.com/office/drawing/2014/main" id="{817AC521-23B7-40B5-BF4B-B3B2BF570C14}"/>
                    </a:ext>
                  </a:extLst>
                </p:cNvPr>
                <p:cNvSpPr/>
                <p:nvPr/>
              </p:nvSpPr>
              <p:spPr>
                <a:xfrm rot="10800000">
                  <a:off x="4136170" y="3455434"/>
                  <a:ext cx="703203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왼쪽 14">
                  <a:extLst>
                    <a:ext uri="{FF2B5EF4-FFF2-40B4-BE49-F238E27FC236}">
                      <a16:creationId xmlns:a16="http://schemas.microsoft.com/office/drawing/2014/main" id="{D4FEAB86-B47E-44B0-825B-807B91B35B45}"/>
                    </a:ext>
                  </a:extLst>
                </p:cNvPr>
                <p:cNvSpPr/>
                <p:nvPr/>
              </p:nvSpPr>
              <p:spPr>
                <a:xfrm rot="2869519">
                  <a:off x="2547797" y="2747898"/>
                  <a:ext cx="929075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화살표: 왼쪽 15">
                  <a:extLst>
                    <a:ext uri="{FF2B5EF4-FFF2-40B4-BE49-F238E27FC236}">
                      <a16:creationId xmlns:a16="http://schemas.microsoft.com/office/drawing/2014/main" id="{4C02317C-B064-4217-BA90-EECE2B7A641F}"/>
                    </a:ext>
                  </a:extLst>
                </p:cNvPr>
                <p:cNvSpPr/>
                <p:nvPr/>
              </p:nvSpPr>
              <p:spPr>
                <a:xfrm rot="13116456">
                  <a:off x="3913669" y="4183160"/>
                  <a:ext cx="979577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화살표: 왼쪽 16">
                  <a:extLst>
                    <a:ext uri="{FF2B5EF4-FFF2-40B4-BE49-F238E27FC236}">
                      <a16:creationId xmlns:a16="http://schemas.microsoft.com/office/drawing/2014/main" id="{B053FC2E-4479-4186-8A5B-192573D15786}"/>
                    </a:ext>
                  </a:extLst>
                </p:cNvPr>
                <p:cNvSpPr/>
                <p:nvPr/>
              </p:nvSpPr>
              <p:spPr>
                <a:xfrm rot="8380120">
                  <a:off x="3920018" y="2751426"/>
                  <a:ext cx="978164" cy="37602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화살표: 왼쪽 17">
                  <a:extLst>
                    <a:ext uri="{FF2B5EF4-FFF2-40B4-BE49-F238E27FC236}">
                      <a16:creationId xmlns:a16="http://schemas.microsoft.com/office/drawing/2014/main" id="{6A9CA133-AEC3-4D41-8D3C-577A6AF9AE66}"/>
                    </a:ext>
                  </a:extLst>
                </p:cNvPr>
                <p:cNvSpPr/>
                <p:nvPr/>
              </p:nvSpPr>
              <p:spPr>
                <a:xfrm rot="19010391">
                  <a:off x="2509046" y="4177950"/>
                  <a:ext cx="962101" cy="37602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화살표: 왼쪽 18">
                  <a:extLst>
                    <a:ext uri="{FF2B5EF4-FFF2-40B4-BE49-F238E27FC236}">
                      <a16:creationId xmlns:a16="http://schemas.microsoft.com/office/drawing/2014/main" id="{5F68CFC2-59C9-4A5B-8DB4-C5DA211DAD61}"/>
                    </a:ext>
                  </a:extLst>
                </p:cNvPr>
                <p:cNvSpPr/>
                <p:nvPr/>
              </p:nvSpPr>
              <p:spPr>
                <a:xfrm rot="16200000">
                  <a:off x="3388182" y="4214684"/>
                  <a:ext cx="626391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화살표: 왼쪽 19">
                  <a:extLst>
                    <a:ext uri="{FF2B5EF4-FFF2-40B4-BE49-F238E27FC236}">
                      <a16:creationId xmlns:a16="http://schemas.microsoft.com/office/drawing/2014/main" id="{B2B99511-B4BA-42D7-B93F-7F82D0DC9906}"/>
                    </a:ext>
                  </a:extLst>
                </p:cNvPr>
                <p:cNvSpPr/>
                <p:nvPr/>
              </p:nvSpPr>
              <p:spPr>
                <a:xfrm rot="5400000">
                  <a:off x="3349775" y="2651617"/>
                  <a:ext cx="703203" cy="357954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" name="타원 6"/>
            <p:cNvSpPr/>
            <p:nvPr/>
          </p:nvSpPr>
          <p:spPr>
            <a:xfrm>
              <a:off x="2532130" y="3368675"/>
              <a:ext cx="594522" cy="5546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0" y="1440945"/>
            <a:ext cx="382552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8</a:t>
            </a:r>
            <a:r>
              <a:rPr lang="ko-KR" altLang="en-US" b="1" dirty="0"/>
              <a:t>방위 검사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매번 착수된 수를 기준으로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8</a:t>
            </a:r>
            <a:r>
              <a:rPr lang="ko-KR" altLang="en-US" b="1" dirty="0"/>
              <a:t>방위를 검사하며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같은 돌이 놓여질 경우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카운트 </a:t>
            </a:r>
            <a:r>
              <a:rPr lang="en-US" altLang="ko-KR" b="1" dirty="0"/>
              <a:t>+1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카운트가 </a:t>
            </a:r>
            <a:r>
              <a:rPr lang="en-US" altLang="ko-KR" b="1" dirty="0"/>
              <a:t>5</a:t>
            </a:r>
            <a:r>
              <a:rPr lang="ko-KR" altLang="en-US" b="1" dirty="0"/>
              <a:t>이상이 되면 게임 종료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12549"/>
            <a:ext cx="6107317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오목 룰 설정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3-1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01735" y="1049700"/>
            <a:ext cx="4814844" cy="369332"/>
            <a:chOff x="601735" y="1049700"/>
            <a:chExt cx="4814844" cy="369332"/>
          </a:xfrm>
        </p:grpSpPr>
        <p:sp>
          <p:nvSpPr>
            <p:cNvPr id="35" name="직사각형 34"/>
            <p:cNvSpPr/>
            <p:nvPr/>
          </p:nvSpPr>
          <p:spPr>
            <a:xfrm>
              <a:off x="601735" y="1091086"/>
              <a:ext cx="100140" cy="2865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630C6-09A8-410C-B346-D18636923F9E}"/>
                </a:ext>
              </a:extLst>
            </p:cNvPr>
            <p:cNvSpPr txBox="1"/>
            <p:nvPr/>
          </p:nvSpPr>
          <p:spPr>
            <a:xfrm>
              <a:off x="821133" y="1049700"/>
              <a:ext cx="4595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기본 룰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451CC4C-B620-47CA-804E-8824CF1EEB36}"/>
              </a:ext>
            </a:extLst>
          </p:cNvPr>
          <p:cNvSpPr/>
          <p:nvPr/>
        </p:nvSpPr>
        <p:spPr>
          <a:xfrm>
            <a:off x="4071168" y="2651869"/>
            <a:ext cx="878337" cy="34305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5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67486" y="4384134"/>
            <a:ext cx="824858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위와 같이 연속해서 </a:t>
            </a:r>
            <a:r>
              <a:rPr lang="en-US" altLang="ko-KR" b="1" dirty="0"/>
              <a:t>3</a:t>
            </a:r>
            <a:r>
              <a:rPr lang="ko-KR" altLang="en-US" b="1" dirty="0"/>
              <a:t>개 </a:t>
            </a:r>
            <a:r>
              <a:rPr lang="en-US" altLang="ko-KR" b="1" dirty="0"/>
              <a:t>/ 4</a:t>
            </a:r>
            <a:r>
              <a:rPr lang="ko-KR" altLang="en-US" b="1" dirty="0"/>
              <a:t>개가 놓였을 때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우선적으로 공격 </a:t>
            </a:r>
            <a:r>
              <a:rPr lang="en-US" altLang="ko-KR" b="1" dirty="0"/>
              <a:t>/ </a:t>
            </a:r>
            <a:r>
              <a:rPr lang="ko-KR" altLang="en-US" b="1" dirty="0"/>
              <a:t>방어하는 룰을 바탕으로 </a:t>
            </a:r>
            <a:r>
              <a:rPr lang="en-US" altLang="ko-KR" b="1" dirty="0"/>
              <a:t>‘Rule Based AI’ </a:t>
            </a:r>
            <a:r>
              <a:rPr lang="ko-KR" altLang="en-US" b="1" dirty="0"/>
              <a:t>제작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57605" y="5503474"/>
            <a:ext cx="8062939" cy="869790"/>
            <a:chOff x="436921" y="5302998"/>
            <a:chExt cx="7834242" cy="869790"/>
          </a:xfrm>
        </p:grpSpPr>
        <p:sp>
          <p:nvSpPr>
            <p:cNvPr id="22" name="오른쪽 화살표 21"/>
            <p:cNvSpPr/>
            <p:nvPr/>
          </p:nvSpPr>
          <p:spPr>
            <a:xfrm>
              <a:off x="436921" y="5415053"/>
              <a:ext cx="1122219" cy="656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5549" y="5302998"/>
              <a:ext cx="647561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강화학습 </a:t>
              </a:r>
              <a:r>
                <a:rPr lang="en-US" altLang="ko-KR" b="1" dirty="0"/>
                <a:t>AI</a:t>
              </a:r>
              <a:r>
                <a:rPr lang="ko-KR" altLang="en-US" b="1" dirty="0"/>
                <a:t>의 성능을 확인하기 위한 </a:t>
              </a:r>
              <a:r>
                <a:rPr lang="ko-KR" altLang="en-US" b="1" dirty="0">
                  <a:solidFill>
                    <a:srgbClr val="FF0000"/>
                  </a:solidFill>
                </a:rPr>
                <a:t>대국상대</a:t>
              </a:r>
              <a:r>
                <a:rPr lang="ko-KR" altLang="en-US" b="1" dirty="0"/>
                <a:t>로 사용될 </a:t>
              </a:r>
              <a:endParaRPr lang="en-US" altLang="ko-KR" b="1" dirty="0"/>
            </a:p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Rule Based AI</a:t>
              </a:r>
              <a:r>
                <a:rPr lang="ko-KR" altLang="en-US" b="1" dirty="0"/>
                <a:t>이기 때문에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적절한 로직 구현은 필수</a:t>
              </a:r>
              <a:r>
                <a:rPr lang="en-US" altLang="ko-KR" b="1" dirty="0"/>
                <a:t>!</a:t>
              </a:r>
              <a:endParaRPr lang="ko-KR" altLang="en-US" b="1" dirty="0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8" y="1029626"/>
            <a:ext cx="8040222" cy="329266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72506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06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72506" cy="584775"/>
            <a:chOff x="3543248" y="3462949"/>
            <a:chExt cx="4286594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71423" y="3524215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Rule Based AI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374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-2998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60750" y="3656980"/>
            <a:ext cx="37581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" y="1485749"/>
            <a:ext cx="9143998" cy="1153686"/>
          </a:xfrm>
          <a:prstGeom prst="rect">
            <a:avLst/>
          </a:prstGeom>
          <a:solidFill>
            <a:srgbClr val="7C8FAF">
              <a:alpha val="5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Aerospace Software Engineering C</a:t>
            </a:r>
            <a:r>
              <a:rPr lang="en-US" altLang="ko-KR" sz="2400" b="1" dirty="0">
                <a:latin typeface="+mj-lt"/>
              </a:rPr>
              <a:t>apstone Design 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+mj-lt"/>
                <a:ea typeface="배달의민족 도현" panose="020B0600000101010101" pitchFamily="50" charset="-127"/>
              </a:rPr>
              <a:t>The Final</a:t>
            </a:r>
            <a:endParaRPr lang="ko-KR" altLang="en-US" sz="3600" b="1" dirty="0">
              <a:latin typeface="+mj-lt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118" y="4349765"/>
            <a:ext cx="3420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888210" y="3474499"/>
            <a:ext cx="4851047" cy="2614917"/>
            <a:chOff x="5032298" y="2931208"/>
            <a:chExt cx="4851047" cy="2614917"/>
          </a:xfrm>
        </p:grpSpPr>
        <p:sp>
          <p:nvSpPr>
            <p:cNvPr id="27" name="TextBox 26"/>
            <p:cNvSpPr txBox="1"/>
            <p:nvPr/>
          </p:nvSpPr>
          <p:spPr>
            <a:xfrm>
              <a:off x="5909187" y="2970203"/>
              <a:ext cx="397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배경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필요성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853" y="2931208"/>
              <a:ext cx="7270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17034" y="2984686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40066" y="361106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5038788" y="3679473"/>
              <a:ext cx="4205984" cy="1228769"/>
              <a:chOff x="4191063" y="2791634"/>
              <a:chExt cx="4205984" cy="1228769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5038628" y="2791634"/>
                <a:ext cx="335841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Bench marking </a:t>
                </a:r>
                <a:endPara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191063" y="3435628"/>
                <a:ext cx="61440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86907" y="4373220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32298" y="496135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BC7251-B2F4-4A24-86B3-468C1868574C}"/>
                </a:ext>
              </a:extLst>
            </p:cNvPr>
            <p:cNvSpPr txBox="1"/>
            <p:nvPr/>
          </p:nvSpPr>
          <p:spPr>
            <a:xfrm>
              <a:off x="5786906" y="5046080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결론 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26F4210-A1F8-4EC3-8706-802845E90701}"/>
                </a:ext>
              </a:extLst>
            </p:cNvPr>
            <p:cNvSpPr/>
            <p:nvPr/>
          </p:nvSpPr>
          <p:spPr>
            <a:xfrm>
              <a:off x="5608172" y="3693832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92A0FD-B93E-44D7-BACC-C6D436E8EEF0}"/>
                </a:ext>
              </a:extLst>
            </p:cNvPr>
            <p:cNvSpPr/>
            <p:nvPr/>
          </p:nvSpPr>
          <p:spPr>
            <a:xfrm>
              <a:off x="5594543" y="4381967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16D7D1-5B1E-4B66-B69A-50513D0B237B}"/>
                </a:ext>
              </a:extLst>
            </p:cNvPr>
            <p:cNvSpPr/>
            <p:nvPr/>
          </p:nvSpPr>
          <p:spPr>
            <a:xfrm>
              <a:off x="5588053" y="5004111"/>
              <a:ext cx="117303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08331" cy="584775"/>
            <a:chOff x="3543248" y="3462949"/>
            <a:chExt cx="423236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17191" y="3551739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RL AI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8C95AB5-AD3A-4AC1-9001-55638BF2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05" y="2194107"/>
            <a:ext cx="3362133" cy="3323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D2224B-5D78-4A80-B511-3EA840BE2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6936" y="2507168"/>
            <a:ext cx="5500406" cy="352445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C56CC4-5732-4639-A5C3-A6272EAC3C48}"/>
              </a:ext>
            </a:extLst>
          </p:cNvPr>
          <p:cNvCxnSpPr>
            <a:cxnSpLocks/>
          </p:cNvCxnSpPr>
          <p:nvPr/>
        </p:nvCxnSpPr>
        <p:spPr>
          <a:xfrm>
            <a:off x="2583267" y="3058961"/>
            <a:ext cx="2602538" cy="4931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6AFE5F-E551-4FA8-9D8D-7741F8B92BF8}"/>
              </a:ext>
            </a:extLst>
          </p:cNvPr>
          <p:cNvSpPr txBox="1"/>
          <p:nvPr/>
        </p:nvSpPr>
        <p:spPr>
          <a:xfrm>
            <a:off x="838918" y="954724"/>
            <a:ext cx="3488698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/>
              <a:t>MCTS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D8AF3-B4B5-40D7-A62C-9F25F94FF19B}"/>
              </a:ext>
            </a:extLst>
          </p:cNvPr>
          <p:cNvSpPr txBox="1"/>
          <p:nvPr/>
        </p:nvSpPr>
        <p:spPr>
          <a:xfrm>
            <a:off x="5059240" y="1455859"/>
            <a:ext cx="348869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강화학습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688B9-227D-4D50-8A35-5A631D195454}"/>
              </a:ext>
            </a:extLst>
          </p:cNvPr>
          <p:cNvSpPr txBox="1"/>
          <p:nvPr/>
        </p:nvSpPr>
        <p:spPr>
          <a:xfrm>
            <a:off x="5059240" y="5928421"/>
            <a:ext cx="34886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MCTS + Network = Data set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27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5008331" cy="584775"/>
            <a:chOff x="3543248" y="3462949"/>
            <a:chExt cx="423236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417191" y="3551739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RL AI 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318062" y="3563625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33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5" y="303984"/>
            <a:ext cx="7849444" cy="584775"/>
            <a:chOff x="3543248" y="3462949"/>
            <a:chExt cx="3966294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151123" y="3519084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Rulebase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AI VS RL AI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대국 결과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8243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3-3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991665" y="355173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6952AD-96CA-4C7E-8659-8D113133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8" y="1442703"/>
            <a:ext cx="3094489" cy="1452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500970-1995-44F1-A89A-7509369C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69" y="5169640"/>
            <a:ext cx="3094488" cy="1384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A065C9-6D79-4399-BE7F-AF090A4E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68" y="3347908"/>
            <a:ext cx="3021252" cy="13032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77BB9-FE28-4F30-9075-A2C3C5B5F156}"/>
              </a:ext>
            </a:extLst>
          </p:cNvPr>
          <p:cNvSpPr txBox="1"/>
          <p:nvPr/>
        </p:nvSpPr>
        <p:spPr>
          <a:xfrm>
            <a:off x="0" y="911563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50_selfplay.model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5264E-9111-4912-8863-ADB94D3AC12F}"/>
              </a:ext>
            </a:extLst>
          </p:cNvPr>
          <p:cNvSpPr txBox="1"/>
          <p:nvPr/>
        </p:nvSpPr>
        <p:spPr>
          <a:xfrm>
            <a:off x="110521" y="2814679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500_selfplay.model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6D3BD-5157-4051-BFCE-0E1FF6709E8F}"/>
              </a:ext>
            </a:extLst>
          </p:cNvPr>
          <p:cNvSpPr txBox="1"/>
          <p:nvPr/>
        </p:nvSpPr>
        <p:spPr>
          <a:xfrm>
            <a:off x="8826" y="4608211"/>
            <a:ext cx="356894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2000_selfplay.model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1324C-F4DA-4FBF-BC5C-C3F16DD33877}"/>
              </a:ext>
            </a:extLst>
          </p:cNvPr>
          <p:cNvSpPr txBox="1"/>
          <p:nvPr/>
        </p:nvSpPr>
        <p:spPr>
          <a:xfrm>
            <a:off x="4659191" y="1442703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94%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RL AI win rate : 6%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30</a:t>
            </a:r>
            <a:r>
              <a:rPr lang="ko-KR" altLang="en-US" sz="1600" b="1" dirty="0"/>
              <a:t>분</a:t>
            </a:r>
            <a:endParaRPr lang="ko-KR" altLang="en-US" sz="11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966DD3-84E4-4E93-8306-9A5F7F9BFA90}"/>
              </a:ext>
            </a:extLst>
          </p:cNvPr>
          <p:cNvSpPr txBox="1"/>
          <p:nvPr/>
        </p:nvSpPr>
        <p:spPr>
          <a:xfrm>
            <a:off x="4752976" y="3233513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46%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RL AI win rate : 54%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시간 </a:t>
            </a:r>
            <a:endParaRPr lang="ko-KR" altLang="en-US" sz="11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91004-B3C3-4CC8-A9B1-13298AC025AE}"/>
              </a:ext>
            </a:extLst>
          </p:cNvPr>
          <p:cNvSpPr txBox="1"/>
          <p:nvPr/>
        </p:nvSpPr>
        <p:spPr>
          <a:xfrm>
            <a:off x="4752976" y="5102705"/>
            <a:ext cx="3568945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Rulebase</a:t>
            </a:r>
            <a:r>
              <a:rPr lang="en-US" altLang="ko-KR" sz="1600" b="1" dirty="0"/>
              <a:t> AI win rate : 0%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RL AI win rate : 100%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학습 소요 시간 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약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일</a:t>
            </a:r>
            <a:r>
              <a:rPr lang="en-US" altLang="ko-KR" sz="1600" b="1" dirty="0">
                <a:solidFill>
                  <a:srgbClr val="FF0000"/>
                </a:solidFill>
              </a:rPr>
              <a:t>(72</a:t>
            </a:r>
            <a:r>
              <a:rPr lang="ko-KR" altLang="en-US" sz="1600" b="1" dirty="0">
                <a:solidFill>
                  <a:srgbClr val="FF0000"/>
                </a:solidFill>
              </a:rPr>
              <a:t>시간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 </a:t>
            </a:r>
            <a:endParaRPr lang="ko-KR" altLang="en-US" sz="14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F6FADC1-FAD4-4EC3-86BA-4E62218EAD30}"/>
              </a:ext>
            </a:extLst>
          </p:cNvPr>
          <p:cNvSpPr/>
          <p:nvPr/>
        </p:nvSpPr>
        <p:spPr>
          <a:xfrm>
            <a:off x="3752704" y="1793631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B9429C0-5BC8-425A-9723-FCF2FDD50A34}"/>
              </a:ext>
            </a:extLst>
          </p:cNvPr>
          <p:cNvSpPr/>
          <p:nvPr/>
        </p:nvSpPr>
        <p:spPr>
          <a:xfrm>
            <a:off x="3798219" y="3673723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656B00F-3BDF-4C95-BCC6-1E5B38B74051}"/>
              </a:ext>
            </a:extLst>
          </p:cNvPr>
          <p:cNvSpPr/>
          <p:nvPr/>
        </p:nvSpPr>
        <p:spPr>
          <a:xfrm>
            <a:off x="3798219" y="5464533"/>
            <a:ext cx="1185611" cy="4944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8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1977A-23D0-4105-99BA-AAA0B5365D5C}"/>
              </a:ext>
            </a:extLst>
          </p:cNvPr>
          <p:cNvSpPr txBox="1"/>
          <p:nvPr/>
        </p:nvSpPr>
        <p:spPr>
          <a:xfrm>
            <a:off x="1356095" y="380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활용방안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7563C-2E9F-4816-A606-310E735136D4}"/>
              </a:ext>
            </a:extLst>
          </p:cNvPr>
          <p:cNvSpPr txBox="1"/>
          <p:nvPr/>
        </p:nvSpPr>
        <p:spPr>
          <a:xfrm>
            <a:off x="821133" y="1453662"/>
            <a:ext cx="7877390" cy="15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알파고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오목조목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비지도 학습 </a:t>
            </a:r>
            <a:r>
              <a:rPr lang="en-US" altLang="ko-KR" sz="2000" b="1" dirty="0"/>
              <a:t>AI 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정밀하고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충분한 데이터셋의 구축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성능에 큰 영향</a:t>
            </a:r>
            <a:r>
              <a:rPr lang="en-US" altLang="ko-KR" sz="2000" b="1" dirty="0"/>
              <a:t>! </a:t>
            </a:r>
            <a:r>
              <a:rPr lang="ko-KR" altLang="en-US" sz="2000" b="1" dirty="0"/>
              <a:t> </a:t>
            </a:r>
            <a:r>
              <a:rPr lang="en-US" altLang="ko-KR" sz="2800" b="1" dirty="0"/>
              <a:t> </a:t>
            </a:r>
            <a:endParaRPr lang="ko-KR" altLang="en-US" b="1" dirty="0"/>
          </a:p>
        </p:txBody>
      </p:sp>
      <p:pic>
        <p:nvPicPr>
          <p:cNvPr id="12" name="_x223975440" descr="EMB0000481047d0">
            <a:extLst>
              <a:ext uri="{FF2B5EF4-FFF2-40B4-BE49-F238E27FC236}">
                <a16:creationId xmlns:a16="http://schemas.microsoft.com/office/drawing/2014/main" id="{AE8B3759-6ACB-44F2-A9AA-57BFE2B5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3" y="3758283"/>
            <a:ext cx="3056998" cy="88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147450232" descr="EMB0000481047c4">
            <a:extLst>
              <a:ext uri="{FF2B5EF4-FFF2-40B4-BE49-F238E27FC236}">
                <a16:creationId xmlns:a16="http://schemas.microsoft.com/office/drawing/2014/main" id="{BB1E2E50-46AE-4E2B-A291-708FC710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60172"/>
            <a:ext cx="4010025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41A588-6E3D-4067-95DF-BA0871718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077" y="4951931"/>
            <a:ext cx="5127509" cy="17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8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C658-0F5D-454C-8EE6-F2CD15EA76F0}"/>
              </a:ext>
            </a:extLst>
          </p:cNvPr>
          <p:cNvSpPr txBox="1"/>
          <p:nvPr/>
        </p:nvSpPr>
        <p:spPr>
          <a:xfrm>
            <a:off x="457606" y="312549"/>
            <a:ext cx="72705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D18E46-E69B-46EE-AFD5-87D6B17D63D5}"/>
              </a:ext>
            </a:extLst>
          </p:cNvPr>
          <p:cNvSpPr/>
          <p:nvPr/>
        </p:nvSpPr>
        <p:spPr>
          <a:xfrm>
            <a:off x="1057009" y="430499"/>
            <a:ext cx="117304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DB4D1-630D-468A-8BDF-640537FA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8" y="2475058"/>
            <a:ext cx="3048636" cy="21483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FD1179-D34F-4177-A2B6-B636818A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55" y="2085523"/>
            <a:ext cx="2386402" cy="2927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6EB16E-2EE6-4FC0-80A8-3D2B71D0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214" y="2595151"/>
            <a:ext cx="2843213" cy="1857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D99198-532C-4E34-8638-057D26ABEB0D}"/>
              </a:ext>
            </a:extLst>
          </p:cNvPr>
          <p:cNvSpPr txBox="1"/>
          <p:nvPr/>
        </p:nvSpPr>
        <p:spPr>
          <a:xfrm>
            <a:off x="1273604" y="374103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활용방안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활용방안 </a:t>
            </a:r>
          </a:p>
        </p:txBody>
      </p:sp>
    </p:spTree>
    <p:extLst>
      <p:ext uri="{BB962C8B-B14F-4D97-AF65-F5344CB8AC3E}">
        <p14:creationId xmlns:p14="http://schemas.microsoft.com/office/powerpoint/2010/main" val="389720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B68A15F-A4D5-463A-A727-3AC8D12CA8AF}"/>
              </a:ext>
            </a:extLst>
          </p:cNvPr>
          <p:cNvGraphicFramePr/>
          <p:nvPr/>
        </p:nvGraphicFramePr>
        <p:xfrm>
          <a:off x="1057009" y="1114953"/>
          <a:ext cx="7753556" cy="4554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992DB1-46E1-4B83-8BCC-73ACFBBDDB59}"/>
              </a:ext>
            </a:extLst>
          </p:cNvPr>
          <p:cNvGrpSpPr/>
          <p:nvPr/>
        </p:nvGrpSpPr>
        <p:grpSpPr>
          <a:xfrm>
            <a:off x="2876206" y="5777593"/>
            <a:ext cx="5727467" cy="866611"/>
            <a:chOff x="1177920" y="2774476"/>
            <a:chExt cx="4161879" cy="609032"/>
          </a:xfrm>
          <a:scene3d>
            <a:camera prst="orthographicFront"/>
            <a:lightRig rig="flat" dir="t"/>
          </a:scene3d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5DF22F1-7275-443E-9DAC-A8B6B2B8E7C5}"/>
                </a:ext>
              </a:extLst>
            </p:cNvPr>
            <p:cNvSpPr/>
            <p:nvPr/>
          </p:nvSpPr>
          <p:spPr>
            <a:xfrm>
              <a:off x="1177920" y="2774476"/>
              <a:ext cx="4156075" cy="60903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4A917D08-D8F9-4758-90D3-39BB0493577B}"/>
                </a:ext>
              </a:extLst>
            </p:cNvPr>
            <p:cNvSpPr txBox="1"/>
            <p:nvPr/>
          </p:nvSpPr>
          <p:spPr>
            <a:xfrm>
              <a:off x="1183724" y="2774477"/>
              <a:ext cx="4156075" cy="60903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완성 </a:t>
              </a:r>
              <a:r>
                <a:rPr lang="en-US" altLang="ko-KR" sz="2000" b="1" kern="1200" dirty="0"/>
                <a:t>/ </a:t>
              </a:r>
              <a:r>
                <a:rPr lang="ko-KR" altLang="en-US" sz="2000" b="1" kern="1200" dirty="0"/>
                <a:t>수정 </a:t>
              </a:r>
              <a:r>
                <a:rPr lang="en-US" altLang="ko-KR" sz="2000" b="1" kern="1200" dirty="0"/>
                <a:t>/ </a:t>
              </a:r>
              <a:r>
                <a:rPr lang="ko-KR" altLang="en-US" sz="2000" b="1" kern="1200" dirty="0"/>
                <a:t>보완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3F4503-E0BC-4F55-9643-31BA34C5374A}"/>
              </a:ext>
            </a:extLst>
          </p:cNvPr>
          <p:cNvGrpSpPr/>
          <p:nvPr/>
        </p:nvGrpSpPr>
        <p:grpSpPr>
          <a:xfrm>
            <a:off x="7417658" y="5443292"/>
            <a:ext cx="584575" cy="568358"/>
            <a:chOff x="4691273" y="2522405"/>
            <a:chExt cx="395870" cy="395870"/>
          </a:xfrm>
          <a:solidFill>
            <a:srgbClr val="1D5FAF">
              <a:alpha val="90000"/>
            </a:srgbClr>
          </a:solidFill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32EC5A19-B30B-476F-BBF7-4409D50E0C17}"/>
                </a:ext>
              </a:extLst>
            </p:cNvPr>
            <p:cNvSpPr/>
            <p:nvPr/>
          </p:nvSpPr>
          <p:spPr>
            <a:xfrm>
              <a:off x="4691273" y="2522405"/>
              <a:ext cx="395870" cy="395870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화살표: 아래쪽 4">
              <a:extLst>
                <a:ext uri="{FF2B5EF4-FFF2-40B4-BE49-F238E27FC236}">
                  <a16:creationId xmlns:a16="http://schemas.microsoft.com/office/drawing/2014/main" id="{BC047234-B6D6-4633-B428-0875C0BF736D}"/>
                </a:ext>
              </a:extLst>
            </p:cNvPr>
            <p:cNvSpPr txBox="1"/>
            <p:nvPr/>
          </p:nvSpPr>
          <p:spPr>
            <a:xfrm>
              <a:off x="4780344" y="2522405"/>
              <a:ext cx="217728" cy="29789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7606" y="312549"/>
            <a:ext cx="4872647" cy="584775"/>
            <a:chOff x="457606" y="312549"/>
            <a:chExt cx="4872647" cy="5847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B1977A-23D0-4105-99BA-AAA0B5365D5C}"/>
                </a:ext>
              </a:extLst>
            </p:cNvPr>
            <p:cNvSpPr txBox="1"/>
            <p:nvPr/>
          </p:nvSpPr>
          <p:spPr>
            <a:xfrm>
              <a:off x="1356095" y="380547"/>
              <a:ext cx="3974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 내용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계획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82C658-0F5D-454C-8EE6-F2CD15EA76F0}"/>
                </a:ext>
              </a:extLst>
            </p:cNvPr>
            <p:cNvSpPr txBox="1"/>
            <p:nvPr/>
          </p:nvSpPr>
          <p:spPr>
            <a:xfrm>
              <a:off x="457606" y="312549"/>
              <a:ext cx="72705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D18E46-E69B-46EE-AFD5-87D6B17D63D5}"/>
                </a:ext>
              </a:extLst>
            </p:cNvPr>
            <p:cNvSpPr/>
            <p:nvPr/>
          </p:nvSpPr>
          <p:spPr>
            <a:xfrm>
              <a:off x="1057009" y="430499"/>
              <a:ext cx="117304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35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5520124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B06D8E71-BC36-4FB5-A1BF-BE91AC0E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" y="945245"/>
            <a:ext cx="8636924" cy="582962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모서리가 둥근 직사각형 3"/>
          <p:cNvSpPr/>
          <p:nvPr/>
        </p:nvSpPr>
        <p:spPr>
          <a:xfrm>
            <a:off x="357447" y="2801388"/>
            <a:ext cx="8636924" cy="2103121"/>
          </a:xfrm>
          <a:prstGeom prst="round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tx1"/>
                </a:solidFill>
                <a:latin typeface="+mj-lt"/>
              </a:rPr>
              <a:t>이세돌</a:t>
            </a: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VS Alpha Go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국내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/</a:t>
            </a:r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외 인공지능 분야의 관심 폭등</a:t>
            </a:r>
          </a:p>
        </p:txBody>
      </p:sp>
    </p:spTree>
    <p:extLst>
      <p:ext uri="{BB962C8B-B14F-4D97-AF65-F5344CB8AC3E}">
        <p14:creationId xmlns:p14="http://schemas.microsoft.com/office/powerpoint/2010/main" val="24055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" y="1571408"/>
            <a:ext cx="6179510" cy="2776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423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정부 지원 및 인프라 확대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21" y="3833432"/>
            <a:ext cx="5576382" cy="27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4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</a:t>
              </a:r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필요성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5" y="1524960"/>
            <a:ext cx="7240384" cy="308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34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그렇다면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2209E-3C5C-4809-9509-ECAC92E4A59C}"/>
              </a:ext>
            </a:extLst>
          </p:cNvPr>
          <p:cNvSpPr txBox="1"/>
          <p:nvPr/>
        </p:nvSpPr>
        <p:spPr>
          <a:xfrm>
            <a:off x="701875" y="4738255"/>
            <a:ext cx="7843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미래 주요 산업 인공지능 분야에 대한 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폭 넓은 이해 필요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81149" y="5936789"/>
            <a:ext cx="7833596" cy="523220"/>
            <a:chOff x="780990" y="5854427"/>
            <a:chExt cx="7833596" cy="523220"/>
          </a:xfrm>
        </p:grpSpPr>
        <p:sp>
          <p:nvSpPr>
            <p:cNvPr id="3" name="오른쪽 화살표 2"/>
            <p:cNvSpPr/>
            <p:nvPr/>
          </p:nvSpPr>
          <p:spPr>
            <a:xfrm>
              <a:off x="780990" y="5910349"/>
              <a:ext cx="1114312" cy="41137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1277" y="5854427"/>
              <a:ext cx="6733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인공지능 오목 프로그램을 만들어 보자</a:t>
              </a:r>
              <a:r>
                <a:rPr lang="en-US" altLang="ko-KR" sz="2800" b="1" dirty="0"/>
                <a:t>!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269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D279EA-CF2E-4179-BDF0-5272FC67D31B}"/>
              </a:ext>
            </a:extLst>
          </p:cNvPr>
          <p:cNvGrpSpPr/>
          <p:nvPr/>
        </p:nvGrpSpPr>
        <p:grpSpPr>
          <a:xfrm>
            <a:off x="1291905" y="1377646"/>
            <a:ext cx="6618913" cy="3789972"/>
            <a:chOff x="1291905" y="1377646"/>
            <a:chExt cx="6618913" cy="37899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E31565-62EC-423D-9A69-CAB28985CC31}"/>
                </a:ext>
              </a:extLst>
            </p:cNvPr>
            <p:cNvSpPr/>
            <p:nvPr/>
          </p:nvSpPr>
          <p:spPr>
            <a:xfrm>
              <a:off x="1291905" y="1377646"/>
              <a:ext cx="6618913" cy="3789972"/>
            </a:xfrm>
            <a:prstGeom prst="rect">
              <a:avLst/>
            </a:prstGeom>
            <a:blipFill dpi="0" rotWithShape="1">
              <a:blip r:embed="rId2">
                <a:alphaModFix amt="8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4FFFA8-E628-4D65-8682-4899FCCDAC25}"/>
                </a:ext>
              </a:extLst>
            </p:cNvPr>
            <p:cNvSpPr txBox="1"/>
            <p:nvPr/>
          </p:nvSpPr>
          <p:spPr>
            <a:xfrm>
              <a:off x="1291905" y="3041799"/>
              <a:ext cx="6618913" cy="400110"/>
            </a:xfrm>
            <a:prstGeom prst="rect">
              <a:avLst/>
            </a:prstGeom>
            <a:solidFill>
              <a:srgbClr val="2023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바둑의 모든 경우의 수 </a:t>
              </a:r>
              <a:r>
                <a:rPr lang="en-US" altLang="ko-KR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10^170 &gt; </a:t>
              </a:r>
              <a:r>
                <a:rPr lang="ko-KR" alt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우주 원자 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8D237D-9261-442E-9923-3AAA7DB36CB6}"/>
              </a:ext>
            </a:extLst>
          </p:cNvPr>
          <p:cNvSpPr txBox="1"/>
          <p:nvPr/>
        </p:nvSpPr>
        <p:spPr>
          <a:xfrm>
            <a:off x="2239861" y="5687736"/>
            <a:ext cx="33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05D1-9391-49D8-8FFD-B8293907C700}"/>
              </a:ext>
            </a:extLst>
          </p:cNvPr>
          <p:cNvSpPr txBox="1"/>
          <p:nvPr/>
        </p:nvSpPr>
        <p:spPr>
          <a:xfrm>
            <a:off x="651805" y="5181345"/>
            <a:ext cx="81321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/>
              <a:t>만약 상대의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수 앞만 예측해도 </a:t>
            </a:r>
            <a:r>
              <a:rPr lang="en-US" altLang="ko-KR" sz="2000" b="1" dirty="0"/>
              <a:t>729000000000000(729</a:t>
            </a:r>
            <a:r>
              <a:rPr lang="ko-KR" altLang="en-US" sz="2000" b="1" dirty="0"/>
              <a:t>조 개</a:t>
            </a:r>
            <a:r>
              <a:rPr lang="en-US" altLang="ko-KR" sz="2000" b="1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/>
              <a:t>따라서 현실적으로 계산해내기는 불가능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98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54E74-8EC6-4202-816C-C55A766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6" y="1873977"/>
            <a:ext cx="7175407" cy="263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5A570-9B0D-48C2-85C7-ADEDAE45DBD5}"/>
              </a:ext>
            </a:extLst>
          </p:cNvPr>
          <p:cNvSpPr txBox="1"/>
          <p:nvPr/>
        </p:nvSpPr>
        <p:spPr>
          <a:xfrm>
            <a:off x="726686" y="1062205"/>
            <a:ext cx="345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AI</a:t>
            </a:r>
            <a:r>
              <a:rPr lang="ko-KR" altLang="en-US" b="1" dirty="0"/>
              <a:t>의</a:t>
            </a:r>
            <a:r>
              <a:rPr lang="en-US" altLang="ko-KR" b="1" dirty="0"/>
              <a:t> </a:t>
            </a:r>
            <a:r>
              <a:rPr lang="ko-KR" altLang="en-US" b="1" dirty="0"/>
              <a:t>기본 개념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4031" y="5040877"/>
            <a:ext cx="8872561" cy="461665"/>
            <a:chOff x="95020" y="5040877"/>
            <a:chExt cx="8872561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D2209E-3C5C-4809-9509-ECAC92E4A59C}"/>
                </a:ext>
              </a:extLst>
            </p:cNvPr>
            <p:cNvSpPr txBox="1"/>
            <p:nvPr/>
          </p:nvSpPr>
          <p:spPr>
            <a:xfrm>
              <a:off x="95020" y="5040877"/>
              <a:ext cx="3783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사람이 규칙을 입력 </a:t>
              </a:r>
              <a:r>
                <a:rPr lang="en-US" altLang="ko-KR" sz="2400" b="1" dirty="0"/>
                <a:t>X</a:t>
              </a:r>
              <a:endParaRPr lang="ko-KR" altLang="en-US" sz="2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73A18E-7844-4894-A1E2-808EBC971325}"/>
                </a:ext>
              </a:extLst>
            </p:cNvPr>
            <p:cNvSpPr txBox="1"/>
            <p:nvPr/>
          </p:nvSpPr>
          <p:spPr>
            <a:xfrm>
              <a:off x="4827610" y="5040877"/>
              <a:ext cx="4139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스스로 예측하고 정답 산출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C0401D2E-931E-4CF1-8BFF-55AE7578CAE3}"/>
                </a:ext>
              </a:extLst>
            </p:cNvPr>
            <p:cNvSpPr/>
            <p:nvPr/>
          </p:nvSpPr>
          <p:spPr>
            <a:xfrm rot="16200000">
              <a:off x="4197158" y="4808559"/>
              <a:ext cx="334604" cy="926300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05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73157"/>
            <a:ext cx="667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1:1 </a:t>
            </a:r>
            <a:r>
              <a:rPr lang="ko-KR" altLang="en-US" sz="2000" b="1" dirty="0"/>
              <a:t>대결 형식의 보드 게임 인공지능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189C5-6388-408E-B215-7E2C313C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3" y="1836279"/>
            <a:ext cx="3548574" cy="1863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1993779" y="4245463"/>
            <a:ext cx="548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상대는 내 점수가 최소화되는 방법으로 수를 둘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나는 내 점수가 최대화되는 방법으로 수를 둘 것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= </a:t>
            </a:r>
            <a:r>
              <a:rPr lang="ko-KR" altLang="en-US" dirty="0"/>
              <a:t>가장 이상적인 행동선택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CAC55-CE9F-4231-9573-C5AFB7B25F3A}"/>
              </a:ext>
            </a:extLst>
          </p:cNvPr>
          <p:cNvSpPr txBox="1"/>
          <p:nvPr/>
        </p:nvSpPr>
        <p:spPr>
          <a:xfrm>
            <a:off x="4178922" y="2483909"/>
            <a:ext cx="486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</a:rPr>
              <a:t>Tree searching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36371" y="3395323"/>
            <a:ext cx="5243141" cy="1193302"/>
            <a:chOff x="2136371" y="3395323"/>
            <a:chExt cx="5243141" cy="119330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B9A9FBD-5F43-4BF7-A232-2F890F3C2044}"/>
                </a:ext>
              </a:extLst>
            </p:cNvPr>
            <p:cNvSpPr/>
            <p:nvPr/>
          </p:nvSpPr>
          <p:spPr>
            <a:xfrm>
              <a:off x="3842158" y="3395323"/>
              <a:ext cx="242979" cy="388746"/>
            </a:xfrm>
            <a:prstGeom prst="ellipse">
              <a:avLst/>
            </a:prstGeom>
            <a:solidFill>
              <a:srgbClr val="00B05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36371" y="4245463"/>
              <a:ext cx="5243141" cy="343162"/>
            </a:xfrm>
            <a:prstGeom prst="roundRect">
              <a:avLst/>
            </a:prstGeom>
            <a:solidFill>
              <a:srgbClr val="85D9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04955" y="3423601"/>
            <a:ext cx="5259910" cy="1710942"/>
            <a:chOff x="2004955" y="3423601"/>
            <a:chExt cx="5259910" cy="171094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016F43-9E4F-4FFE-9238-CCF317980FF7}"/>
                </a:ext>
              </a:extLst>
            </p:cNvPr>
            <p:cNvSpPr/>
            <p:nvPr/>
          </p:nvSpPr>
          <p:spPr>
            <a:xfrm>
              <a:off x="2004955" y="3423601"/>
              <a:ext cx="271249" cy="307777"/>
            </a:xfrm>
            <a:prstGeom prst="ellipse">
              <a:avLst/>
            </a:prstGeom>
            <a:solidFill>
              <a:srgbClr val="C0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210486" y="4791381"/>
              <a:ext cx="5054379" cy="343162"/>
            </a:xfrm>
            <a:prstGeom prst="roundRect">
              <a:avLst/>
            </a:prstGeom>
            <a:solidFill>
              <a:srgbClr val="EDB8B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54701" y="3435672"/>
            <a:ext cx="4629474" cy="2247086"/>
            <a:chOff x="1754701" y="3435672"/>
            <a:chExt cx="4629474" cy="224708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E7FB8E1-B25B-4A42-AD2F-5DCD5478EE24}"/>
                </a:ext>
              </a:extLst>
            </p:cNvPr>
            <p:cNvSpPr/>
            <p:nvPr/>
          </p:nvSpPr>
          <p:spPr>
            <a:xfrm>
              <a:off x="1754701" y="3435672"/>
              <a:ext cx="282425" cy="307777"/>
            </a:xfrm>
            <a:prstGeom prst="ellipse">
              <a:avLst/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117273" y="5339596"/>
              <a:ext cx="3266902" cy="343162"/>
            </a:xfrm>
            <a:prstGeom prst="roundRect">
              <a:avLst/>
            </a:prstGeom>
            <a:solidFill>
              <a:srgbClr val="EED6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92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464D-E8E5-4094-81A4-3B8A2194BD19}"/>
              </a:ext>
            </a:extLst>
          </p:cNvPr>
          <p:cNvSpPr txBox="1"/>
          <p:nvPr/>
        </p:nvSpPr>
        <p:spPr>
          <a:xfrm>
            <a:off x="701875" y="1003533"/>
            <a:ext cx="667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/>
              <a:t>Monte Carlo Tree Search (MCTS)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26532-279B-44B4-A526-49C72AED4C60}"/>
              </a:ext>
            </a:extLst>
          </p:cNvPr>
          <p:cNvSpPr txBox="1"/>
          <p:nvPr/>
        </p:nvSpPr>
        <p:spPr>
          <a:xfrm>
            <a:off x="357098" y="3613397"/>
            <a:ext cx="813553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Selection : </a:t>
            </a:r>
            <a:r>
              <a:rPr lang="ko-KR" altLang="en-US" sz="1600" dirty="0"/>
              <a:t>루트 시작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성공적인 자식 택하는 방식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한 쪽으로만 탐색이 몰리는 것을 방지하기 위해 랜덤하게 벗어나게 보정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2.Expansion : </a:t>
            </a:r>
            <a:r>
              <a:rPr lang="ko-KR" altLang="en-US" sz="1600" dirty="0"/>
              <a:t>리프 노드에 도달했는데 최종 노드가 아닐 경우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다음 단계의 자식 노드를 생성하고 그 중 하나의 자식을 택하여 이동한다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B4377C-B397-447C-9B1C-50E0774F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0" y="1549876"/>
            <a:ext cx="7696200" cy="206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32074-648A-4019-A745-A25C8FF86894}"/>
              </a:ext>
            </a:extLst>
          </p:cNvPr>
          <p:cNvSpPr txBox="1"/>
          <p:nvPr/>
        </p:nvSpPr>
        <p:spPr>
          <a:xfrm>
            <a:off x="357098" y="5130008"/>
            <a:ext cx="80147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3.Simulation : </a:t>
            </a:r>
            <a:r>
              <a:rPr lang="ko-KR" altLang="en-US" sz="1600" dirty="0"/>
              <a:t>현재 상태에서 랜덤하게 </a:t>
            </a:r>
            <a:r>
              <a:rPr lang="ko-KR" altLang="en-US" sz="1600" dirty="0" err="1"/>
              <a:t>시뮬레이팅을</a:t>
            </a:r>
            <a:r>
              <a:rPr lang="ko-KR" altLang="en-US" sz="1600" dirty="0"/>
              <a:t> 해서 게임을 진행</a:t>
            </a:r>
            <a:r>
              <a:rPr lang="en-US" altLang="ko-KR" sz="16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600" dirty="0"/>
              <a:t>                  게임을 끝까지 진행해서 내가 이기는지</a:t>
            </a:r>
            <a:r>
              <a:rPr lang="en-US" altLang="ko-KR" sz="1600" dirty="0"/>
              <a:t>, </a:t>
            </a:r>
            <a:r>
              <a:rPr lang="ko-KR" altLang="en-US" sz="1600" dirty="0"/>
              <a:t>지는지에 대한 결과값을 얻는다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4.Backpropagation : </a:t>
            </a:r>
            <a:r>
              <a:rPr lang="ko-KR" altLang="en-US" sz="1600" dirty="0"/>
              <a:t>현재 진행한 시뮬레이션의 결과를 바탕으로</a:t>
            </a:r>
            <a:r>
              <a:rPr lang="en-US" altLang="ko-KR" sz="160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                           </a:t>
            </a:r>
            <a:r>
              <a:rPr lang="ko-KR" altLang="en-US" sz="1600" dirty="0"/>
              <a:t>내가 온 경로들의 노드들에 결과값을 업데이트 해준다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63316" y="310165"/>
            <a:ext cx="5860066" cy="584775"/>
            <a:chOff x="3543248" y="3462949"/>
            <a:chExt cx="3809663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3994492" y="353877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Bench marking – Alpha Go</a:t>
              </a:r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3850452" y="3563914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2842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</TotalTime>
  <Words>885</Words>
  <Application>Microsoft Office PowerPoint</Application>
  <PresentationFormat>화면 슬라이드 쇼(4:3)</PresentationFormat>
  <Paragraphs>176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197</cp:revision>
  <dcterms:created xsi:type="dcterms:W3CDTF">2015-12-08T11:53:42Z</dcterms:created>
  <dcterms:modified xsi:type="dcterms:W3CDTF">2019-11-18T09:49:13Z</dcterms:modified>
</cp:coreProperties>
</file>